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355" r:id="rId4"/>
    <p:sldId id="356" r:id="rId5"/>
    <p:sldId id="325" r:id="rId6"/>
    <p:sldId id="329" r:id="rId7"/>
    <p:sldId id="330" r:id="rId8"/>
    <p:sldId id="331" r:id="rId9"/>
    <p:sldId id="332" r:id="rId10"/>
    <p:sldId id="337" r:id="rId11"/>
    <p:sldId id="338" r:id="rId12"/>
    <p:sldId id="322" r:id="rId13"/>
    <p:sldId id="342" r:id="rId14"/>
    <p:sldId id="343" r:id="rId15"/>
    <p:sldId id="349" r:id="rId16"/>
    <p:sldId id="346" r:id="rId17"/>
    <p:sldId id="347" r:id="rId18"/>
    <p:sldId id="35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07" autoAdjust="0"/>
  </p:normalViewPr>
  <p:slideViewPr>
    <p:cSldViewPr>
      <p:cViewPr varScale="1">
        <p:scale>
          <a:sx n="82" d="100"/>
          <a:sy n="82" d="100"/>
        </p:scale>
        <p:origin x="147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tilisateur\Desktop\Place%20Publique\Administration,%20statuts\Assembl&#233;e%20g&#233;n&#233;rales\AG%20du%2029%20juin%202018\Courbe%20nombre%20d'adh&#233;r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162796726289734E-2"/>
          <c:y val="5.3536348861951404E-2"/>
          <c:w val="0.90126652594155965"/>
          <c:h val="0.87979754295432011"/>
        </c:manualLayout>
      </c:layout>
      <c:lineChart>
        <c:grouping val="standard"/>
        <c:varyColors val="0"/>
        <c:ser>
          <c:idx val="0"/>
          <c:order val="0"/>
          <c:marker>
            <c:symbol val="none"/>
          </c:marker>
          <c:val>
            <c:numRef>
              <c:f>'[Courbe nombre d''adhérents.xlsx]Feuil1'!$B$2:$B$6</c:f>
              <c:numCache>
                <c:formatCode>General</c:formatCode>
                <c:ptCount val="5"/>
                <c:pt idx="0">
                  <c:v>79</c:v>
                </c:pt>
                <c:pt idx="1">
                  <c:v>125</c:v>
                </c:pt>
                <c:pt idx="2">
                  <c:v>143</c:v>
                </c:pt>
                <c:pt idx="3">
                  <c:v>164</c:v>
                </c:pt>
                <c:pt idx="4">
                  <c:v>211</c:v>
                </c:pt>
              </c:numCache>
            </c:numRef>
          </c:val>
          <c:smooth val="0"/>
          <c:extLst>
            <c:ext xmlns:c16="http://schemas.microsoft.com/office/drawing/2014/chart" uri="{C3380CC4-5D6E-409C-BE32-E72D297353CC}">
              <c16:uniqueId val="{00000000-7C76-4440-8AD2-86A05C7D65D8}"/>
            </c:ext>
          </c:extLst>
        </c:ser>
        <c:dLbls>
          <c:showLegendKey val="0"/>
          <c:showVal val="0"/>
          <c:showCatName val="0"/>
          <c:showSerName val="0"/>
          <c:showPercent val="0"/>
          <c:showBubbleSize val="0"/>
        </c:dLbls>
        <c:smooth val="0"/>
        <c:axId val="104433536"/>
        <c:axId val="105255296"/>
      </c:lineChart>
      <c:catAx>
        <c:axId val="104433536"/>
        <c:scaling>
          <c:orientation val="minMax"/>
        </c:scaling>
        <c:delete val="0"/>
        <c:axPos val="b"/>
        <c:majorTickMark val="out"/>
        <c:minorTickMark val="none"/>
        <c:tickLblPos val="nextTo"/>
        <c:crossAx val="105255296"/>
        <c:crosses val="autoZero"/>
        <c:auto val="1"/>
        <c:lblAlgn val="ctr"/>
        <c:lblOffset val="100"/>
        <c:noMultiLvlLbl val="0"/>
      </c:catAx>
      <c:valAx>
        <c:axId val="105255296"/>
        <c:scaling>
          <c:orientation val="minMax"/>
        </c:scaling>
        <c:delete val="0"/>
        <c:axPos val="l"/>
        <c:majorGridlines/>
        <c:numFmt formatCode="General" sourceLinked="1"/>
        <c:majorTickMark val="out"/>
        <c:minorTickMark val="none"/>
        <c:tickLblPos val="nextTo"/>
        <c:crossAx val="104433536"/>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0.06818</cdr:x>
      <cdr:y>0.93369</cdr:y>
    </cdr:from>
    <cdr:to>
      <cdr:x>0.96591</cdr:x>
      <cdr:y>0.99922</cdr:y>
    </cdr:to>
    <cdr:sp macro="" textlink="">
      <cdr:nvSpPr>
        <cdr:cNvPr id="2" name="Rectangle 1"/>
        <cdr:cNvSpPr/>
      </cdr:nvSpPr>
      <cdr:spPr>
        <a:xfrm xmlns:a="http://schemas.openxmlformats.org/drawingml/2006/main">
          <a:off x="432048" y="4104456"/>
          <a:ext cx="5688632" cy="288032"/>
        </a:xfrm>
        <a:prstGeom xmlns:a="http://schemas.openxmlformats.org/drawingml/2006/main" prst="rect">
          <a:avLst/>
        </a:prstGeom>
        <a:solidFill xmlns:a="http://schemas.openxmlformats.org/drawingml/2006/main">
          <a:schemeClr val="tx2">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dirty="0"/>
            <a:t>           </a:t>
          </a:r>
          <a:r>
            <a:rPr lang="fr-FR" dirty="0">
              <a:solidFill>
                <a:schemeClr val="tx1"/>
              </a:solidFill>
            </a:rPr>
            <a:t>2014	                    2015                           2016                        2017                             2018                                        </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420638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20716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66221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294258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53365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347042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3660236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334593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16970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394199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48E00D-7030-4660-91FD-C4E60A18C5FC}" type="datetimeFigureOut">
              <a:rPr lang="fr-FR" smtClean="0"/>
              <a:pPr/>
              <a:t>05/08/2018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61D0BA5-14C1-4266-AF12-8AED5130F0CE}" type="slidenum">
              <a:rPr lang="fr-FR" smtClean="0"/>
              <a:pPr/>
              <a:t>‹N°›</a:t>
            </a:fld>
            <a:endParaRPr lang="fr-FR"/>
          </a:p>
        </p:txBody>
      </p:sp>
    </p:spTree>
    <p:extLst>
      <p:ext uri="{BB962C8B-B14F-4D97-AF65-F5344CB8AC3E}">
        <p14:creationId xmlns:p14="http://schemas.microsoft.com/office/powerpoint/2010/main" val="402423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8E00D-7030-4660-91FD-C4E60A18C5FC}" type="datetimeFigureOut">
              <a:rPr lang="fr-FR" smtClean="0"/>
              <a:pPr/>
              <a:t>05/08/2018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D0BA5-14C1-4266-AF12-8AED5130F0CE}" type="slidenum">
              <a:rPr lang="fr-FR" smtClean="0"/>
              <a:pPr/>
              <a:t>‹N°›</a:t>
            </a:fld>
            <a:endParaRPr lang="fr-FR"/>
          </a:p>
        </p:txBody>
      </p:sp>
    </p:spTree>
    <p:extLst>
      <p:ext uri="{BB962C8B-B14F-4D97-AF65-F5344CB8AC3E}">
        <p14:creationId xmlns:p14="http://schemas.microsoft.com/office/powerpoint/2010/main" val="42017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placepubliquecogolin.fr/"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779227"/>
          </a:xfrm>
          <a:prstGeom prst="rect">
            <a:avLst/>
          </a:prstGeom>
        </p:spPr>
      </p:pic>
      <p:sp>
        <p:nvSpPr>
          <p:cNvPr id="6" name="ZoneTexte 5"/>
          <p:cNvSpPr txBox="1"/>
          <p:nvPr/>
        </p:nvSpPr>
        <p:spPr>
          <a:xfrm>
            <a:off x="0" y="3416602"/>
            <a:ext cx="9144000" cy="2308324"/>
          </a:xfrm>
          <a:prstGeom prst="rect">
            <a:avLst/>
          </a:prstGeom>
          <a:noFill/>
        </p:spPr>
        <p:txBody>
          <a:bodyPr wrap="square" rtlCol="0">
            <a:spAutoFit/>
          </a:bodyPr>
          <a:lstStyle/>
          <a:p>
            <a:pPr algn="ctr"/>
            <a:r>
              <a:rPr lang="fr-FR" sz="3600" b="1" dirty="0"/>
              <a:t>Retours sur l’assemblée générale du      Vendredi 29 juin 2018</a:t>
            </a:r>
          </a:p>
          <a:p>
            <a:pPr algn="ctr"/>
            <a:r>
              <a:rPr lang="fr-FR" sz="3600" b="1" dirty="0"/>
              <a:t>à 18 heures</a:t>
            </a:r>
          </a:p>
          <a:p>
            <a:pPr algn="ctr"/>
            <a:r>
              <a:rPr lang="fr-FR" sz="3600" b="1" dirty="0"/>
              <a:t>Bastide Pisan de Cogolin</a:t>
            </a:r>
          </a:p>
        </p:txBody>
      </p:sp>
    </p:spTree>
    <p:extLst>
      <p:ext uri="{BB962C8B-B14F-4D97-AF65-F5344CB8AC3E}">
        <p14:creationId xmlns:p14="http://schemas.microsoft.com/office/powerpoint/2010/main" val="301553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32656"/>
            <a:ext cx="8712968" cy="369332"/>
          </a:xfrm>
          <a:prstGeom prst="rect">
            <a:avLst/>
          </a:prstGeom>
        </p:spPr>
        <p:txBody>
          <a:bodyPr wrap="square">
            <a:spAutoFit/>
          </a:bodyPr>
          <a:lstStyle/>
          <a:p>
            <a:pPr algn="ctr"/>
            <a:r>
              <a:rPr lang="fr-FR" b="1" dirty="0">
                <a:latin typeface="Calibri" pitchFamily="34" charset="0"/>
                <a:cs typeface="Times New Roman" pitchFamily="18" charset="0"/>
              </a:rPr>
              <a:t>Communication </a:t>
            </a:r>
          </a:p>
        </p:txBody>
      </p:sp>
      <p:sp>
        <p:nvSpPr>
          <p:cNvPr id="11" name="ZoneTexte 10"/>
          <p:cNvSpPr txBox="1"/>
          <p:nvPr/>
        </p:nvSpPr>
        <p:spPr>
          <a:xfrm>
            <a:off x="251520" y="764704"/>
            <a:ext cx="8640960" cy="830997"/>
          </a:xfrm>
          <a:prstGeom prst="rect">
            <a:avLst/>
          </a:prstGeom>
          <a:noFill/>
        </p:spPr>
        <p:txBody>
          <a:bodyPr wrap="square" rtlCol="0">
            <a:spAutoFit/>
          </a:bodyPr>
          <a:lstStyle/>
          <a:p>
            <a:pPr algn="just"/>
            <a:r>
              <a:rPr lang="fr-FR" sz="1600" dirty="0">
                <a:latin typeface="Calibri" pitchFamily="34" charset="0"/>
                <a:cs typeface="Times New Roman" pitchFamily="18" charset="0"/>
              </a:rPr>
              <a:t>Envoi par mails et par courrier des communiqués, informations et événements à l’ensemble de nos adhérents. Diffusion des messages d’associations et organisations extérieures. Rappel des dates et invitation à participer aux cérémonies commémoratives.</a:t>
            </a:r>
          </a:p>
        </p:txBody>
      </p:sp>
      <p:sp>
        <p:nvSpPr>
          <p:cNvPr id="7" name="ZoneTexte 6"/>
          <p:cNvSpPr txBox="1"/>
          <p:nvPr/>
        </p:nvSpPr>
        <p:spPr>
          <a:xfrm>
            <a:off x="251520" y="2636912"/>
            <a:ext cx="2592288" cy="1815882"/>
          </a:xfrm>
          <a:prstGeom prst="rect">
            <a:avLst/>
          </a:prstGeom>
          <a:noFill/>
        </p:spPr>
        <p:txBody>
          <a:bodyPr wrap="square" rtlCol="0">
            <a:spAutoFit/>
          </a:bodyPr>
          <a:lstStyle/>
          <a:p>
            <a:pPr algn="just"/>
            <a:r>
              <a:rPr lang="fr-FR" sz="1600" dirty="0">
                <a:latin typeface="Calibri" pitchFamily="34" charset="0"/>
                <a:cs typeface="Times New Roman" pitchFamily="18" charset="0"/>
              </a:rPr>
              <a:t>Nous avons assuré la diffusion la plus large possible du documentaire </a:t>
            </a:r>
          </a:p>
          <a:p>
            <a:pPr algn="just"/>
            <a:r>
              <a:rPr lang="fr-FR" sz="1600" dirty="0">
                <a:latin typeface="Calibri" pitchFamily="34" charset="0"/>
                <a:cs typeface="Times New Roman" pitchFamily="18" charset="0"/>
              </a:rPr>
              <a:t>« Cogolin, ville à vendre » </a:t>
            </a:r>
          </a:p>
          <a:p>
            <a:pPr algn="just"/>
            <a:r>
              <a:rPr lang="fr-FR" sz="1600" dirty="0">
                <a:latin typeface="Calibri" pitchFamily="34" charset="0"/>
                <a:cs typeface="Times New Roman" pitchFamily="18" charset="0"/>
              </a:rPr>
              <a:t>réalisé par le journaliste </a:t>
            </a:r>
            <a:r>
              <a:rPr lang="fr-FR" sz="1600" dirty="0" err="1">
                <a:latin typeface="Calibri" pitchFamily="34" charset="0"/>
                <a:cs typeface="Times New Roman" pitchFamily="18" charset="0"/>
              </a:rPr>
              <a:t>Pascel</a:t>
            </a:r>
            <a:r>
              <a:rPr lang="fr-FR" sz="1600" dirty="0">
                <a:latin typeface="Calibri" pitchFamily="34" charset="0"/>
                <a:cs typeface="Times New Roman" pitchFamily="18" charset="0"/>
              </a:rPr>
              <a:t> Lorent,</a:t>
            </a:r>
          </a:p>
          <a:p>
            <a:pPr algn="just"/>
            <a:r>
              <a:rPr lang="fr-FR" sz="1600" dirty="0">
                <a:latin typeface="Calibri" pitchFamily="34" charset="0"/>
                <a:cs typeface="Times New Roman" pitchFamily="18" charset="0"/>
              </a:rPr>
              <a:t>habitant de Cogolin </a:t>
            </a:r>
          </a:p>
        </p:txBody>
      </p:sp>
      <p:sp>
        <p:nvSpPr>
          <p:cNvPr id="9" name="ZoneTexte 8"/>
          <p:cNvSpPr txBox="1"/>
          <p:nvPr/>
        </p:nvSpPr>
        <p:spPr>
          <a:xfrm>
            <a:off x="251520" y="5661248"/>
            <a:ext cx="8640960" cy="584775"/>
          </a:xfrm>
          <a:prstGeom prst="rect">
            <a:avLst/>
          </a:prstGeom>
          <a:noFill/>
        </p:spPr>
        <p:txBody>
          <a:bodyPr wrap="square" rtlCol="0">
            <a:spAutoFit/>
          </a:bodyPr>
          <a:lstStyle/>
          <a:p>
            <a:pPr algn="just"/>
            <a:r>
              <a:rPr lang="fr-FR" sz="1600" dirty="0">
                <a:latin typeface="Calibri" pitchFamily="34" charset="0"/>
                <a:cs typeface="Times New Roman" pitchFamily="18" charset="0"/>
              </a:rPr>
              <a:t>Notre site est régulièrement mis à jour, reçoit des commentaires réguliers et des courriers par mail auxquels nous répondons </a:t>
            </a:r>
          </a:p>
        </p:txBody>
      </p:sp>
      <p:pic>
        <p:nvPicPr>
          <p:cNvPr id="16" name="Image 15" descr="Docu Pascal Lorent Article VM 07-05-2018 une.png"/>
          <p:cNvPicPr>
            <a:picLocks noChangeAspect="1"/>
          </p:cNvPicPr>
          <p:nvPr/>
        </p:nvPicPr>
        <p:blipFill>
          <a:blip r:embed="rId2" cstate="print"/>
          <a:stretch>
            <a:fillRect/>
          </a:stretch>
        </p:blipFill>
        <p:spPr>
          <a:xfrm>
            <a:off x="3635896" y="1893121"/>
            <a:ext cx="5259476" cy="3502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88640"/>
            <a:ext cx="8712968" cy="369332"/>
          </a:xfrm>
          <a:prstGeom prst="rect">
            <a:avLst/>
          </a:prstGeom>
        </p:spPr>
        <p:txBody>
          <a:bodyPr wrap="square">
            <a:spAutoFit/>
          </a:bodyPr>
          <a:lstStyle/>
          <a:p>
            <a:pPr algn="ctr"/>
            <a:r>
              <a:rPr lang="fr-FR" b="1" dirty="0">
                <a:latin typeface="Calibri" pitchFamily="34" charset="0"/>
                <a:cs typeface="Times New Roman" pitchFamily="18" charset="0"/>
              </a:rPr>
              <a:t>Communication </a:t>
            </a:r>
          </a:p>
        </p:txBody>
      </p:sp>
      <p:sp>
        <p:nvSpPr>
          <p:cNvPr id="12" name="ZoneTexte 11"/>
          <p:cNvSpPr txBox="1"/>
          <p:nvPr/>
        </p:nvSpPr>
        <p:spPr>
          <a:xfrm>
            <a:off x="251520" y="836712"/>
            <a:ext cx="5760640" cy="1077218"/>
          </a:xfrm>
          <a:prstGeom prst="rect">
            <a:avLst/>
          </a:prstGeom>
          <a:noFill/>
        </p:spPr>
        <p:txBody>
          <a:bodyPr wrap="square" rtlCol="0">
            <a:spAutoFit/>
          </a:bodyPr>
          <a:lstStyle/>
          <a:p>
            <a:pPr algn="just"/>
            <a:r>
              <a:rPr lang="fr-FR" sz="1600" b="1" dirty="0">
                <a:latin typeface="Calibri" pitchFamily="34" charset="0"/>
                <a:cs typeface="Times New Roman" pitchFamily="18" charset="0"/>
              </a:rPr>
              <a:t>Vers l’extérieur</a:t>
            </a:r>
            <a:r>
              <a:rPr lang="fr-FR" sz="1600" dirty="0">
                <a:latin typeface="Calibri" pitchFamily="34" charset="0"/>
                <a:cs typeface="Times New Roman" pitchFamily="18" charset="0"/>
              </a:rPr>
              <a:t>, par le site internet </a:t>
            </a:r>
            <a:r>
              <a:rPr lang="fr-FR" sz="1600" dirty="0">
                <a:latin typeface="Calibri" pitchFamily="34" charset="0"/>
                <a:cs typeface="Times New Roman" pitchFamily="18" charset="0"/>
                <a:hlinkClick r:id="rId2"/>
              </a:rPr>
              <a:t>www.placepubliquecogolin.fr</a:t>
            </a:r>
            <a:r>
              <a:rPr lang="fr-FR" sz="1600" dirty="0">
                <a:latin typeface="Calibri" pitchFamily="34" charset="0"/>
                <a:cs typeface="Times New Roman" pitchFamily="18" charset="0"/>
              </a:rPr>
              <a:t>  et la page </a:t>
            </a:r>
            <a:r>
              <a:rPr lang="fr-FR" sz="1600" dirty="0" err="1">
                <a:latin typeface="Calibri" pitchFamily="34" charset="0"/>
                <a:cs typeface="Times New Roman" pitchFamily="18" charset="0"/>
              </a:rPr>
              <a:t>Facebook</a:t>
            </a:r>
            <a:r>
              <a:rPr lang="fr-FR" sz="1600" dirty="0">
                <a:latin typeface="Calibri" pitchFamily="34" charset="0"/>
                <a:cs typeface="Times New Roman" pitchFamily="18" charset="0"/>
              </a:rPr>
              <a:t>, le journal local, notre bulletin d’information et les </a:t>
            </a:r>
            <a:r>
              <a:rPr lang="fr-FR" sz="1600" dirty="0" err="1">
                <a:latin typeface="Calibri" pitchFamily="34" charset="0"/>
                <a:cs typeface="Times New Roman" pitchFamily="18" charset="0"/>
              </a:rPr>
              <a:t>flyers</a:t>
            </a:r>
            <a:r>
              <a:rPr lang="fr-FR" sz="1600" dirty="0">
                <a:latin typeface="Calibri" pitchFamily="34" charset="0"/>
                <a:cs typeface="Times New Roman" pitchFamily="18" charset="0"/>
              </a:rPr>
              <a:t> distribués par notre équipe de tracteurs organisée autour de Christian </a:t>
            </a:r>
            <a:r>
              <a:rPr lang="fr-FR" sz="1600" dirty="0" err="1">
                <a:latin typeface="Calibri" pitchFamily="34" charset="0"/>
                <a:cs typeface="Times New Roman" pitchFamily="18" charset="0"/>
              </a:rPr>
              <a:t>Ronze</a:t>
            </a:r>
            <a:r>
              <a:rPr lang="fr-FR" sz="1600" dirty="0">
                <a:latin typeface="Calibri" pitchFamily="34" charset="0"/>
                <a:cs typeface="Times New Roman" pitchFamily="18" charset="0"/>
              </a:rPr>
              <a:t>. </a:t>
            </a:r>
          </a:p>
        </p:txBody>
      </p:sp>
      <p:sp>
        <p:nvSpPr>
          <p:cNvPr id="13" name="Rectangle 12"/>
          <p:cNvSpPr/>
          <p:nvPr/>
        </p:nvSpPr>
        <p:spPr>
          <a:xfrm>
            <a:off x="251520" y="2348880"/>
            <a:ext cx="5976664" cy="584775"/>
          </a:xfrm>
          <a:prstGeom prst="rect">
            <a:avLst/>
          </a:prstGeom>
        </p:spPr>
        <p:txBody>
          <a:bodyPr wrap="square">
            <a:spAutoFit/>
          </a:bodyPr>
          <a:lstStyle/>
          <a:p>
            <a:r>
              <a:rPr lang="fr-FR" sz="1600" b="1" dirty="0">
                <a:latin typeface="Calibri" pitchFamily="34" charset="0"/>
                <a:cs typeface="Times New Roman" pitchFamily="18" charset="0"/>
              </a:rPr>
              <a:t>Interviews et reportages de médias locaux, régionaux et nationaux: </a:t>
            </a:r>
            <a:r>
              <a:rPr lang="fr-FR" sz="1600" dirty="0">
                <a:latin typeface="Calibri" pitchFamily="34" charset="0"/>
                <a:cs typeface="Times New Roman" pitchFamily="18" charset="0"/>
              </a:rPr>
              <a:t>Var Matin, France Inter, le Canard Enchainé…</a:t>
            </a:r>
            <a:endParaRPr lang="fr-FR" sz="1600" dirty="0"/>
          </a:p>
        </p:txBody>
      </p:sp>
      <p:sp>
        <p:nvSpPr>
          <p:cNvPr id="14" name="Rectangle 13"/>
          <p:cNvSpPr/>
          <p:nvPr/>
        </p:nvSpPr>
        <p:spPr>
          <a:xfrm>
            <a:off x="179512" y="4077072"/>
            <a:ext cx="8640960" cy="1077218"/>
          </a:xfrm>
          <a:prstGeom prst="rect">
            <a:avLst/>
          </a:prstGeom>
        </p:spPr>
        <p:txBody>
          <a:bodyPr wrap="square">
            <a:spAutoFit/>
          </a:bodyPr>
          <a:lstStyle/>
          <a:p>
            <a:r>
              <a:rPr lang="fr-FR" sz="1600" b="1" dirty="0">
                <a:latin typeface="Calibri" pitchFamily="34" charset="0"/>
                <a:cs typeface="Times New Roman" pitchFamily="18" charset="0"/>
              </a:rPr>
              <a:t>Création de la chaîne Place Publique </a:t>
            </a:r>
            <a:r>
              <a:rPr lang="fr-FR" sz="1600" dirty="0">
                <a:latin typeface="Calibri" pitchFamily="34" charset="0"/>
                <a:cs typeface="Times New Roman" pitchFamily="18" charset="0"/>
              </a:rPr>
              <a:t>et publication de courtes vidéos : </a:t>
            </a:r>
          </a:p>
          <a:p>
            <a:r>
              <a:rPr lang="fr-FR" sz="1600" dirty="0">
                <a:latin typeface="Calibri" pitchFamily="34" charset="0"/>
                <a:cs typeface="Times New Roman" pitchFamily="18" charset="0"/>
              </a:rPr>
              <a:t>reportages, interviews, parodie de revue  </a:t>
            </a:r>
          </a:p>
          <a:p>
            <a:r>
              <a:rPr lang="fr-FR" sz="1600" dirty="0">
                <a:latin typeface="Calibri" pitchFamily="34" charset="0"/>
                <a:cs typeface="Times New Roman" pitchFamily="18" charset="0"/>
              </a:rPr>
              <a:t>de presse à la manière </a:t>
            </a:r>
            <a:r>
              <a:rPr lang="fr-FR" sz="1600" dirty="0" err="1">
                <a:latin typeface="Calibri" pitchFamily="34" charset="0"/>
                <a:cs typeface="Times New Roman" pitchFamily="18" charset="0"/>
              </a:rPr>
              <a:t>Lansadienne</a:t>
            </a:r>
            <a:r>
              <a:rPr lang="fr-FR" sz="1600" dirty="0">
                <a:latin typeface="Calibri" pitchFamily="34" charset="0"/>
                <a:cs typeface="Times New Roman" pitchFamily="18" charset="0"/>
              </a:rPr>
              <a:t>, </a:t>
            </a:r>
          </a:p>
          <a:p>
            <a:r>
              <a:rPr lang="fr-FR" sz="1600" dirty="0">
                <a:latin typeface="Calibri" pitchFamily="34" charset="0"/>
                <a:cs typeface="Times New Roman" pitchFamily="18" charset="0"/>
              </a:rPr>
              <a:t>enregistrement des conférences…</a:t>
            </a:r>
            <a:endParaRPr lang="fr-FR" sz="1600" dirty="0"/>
          </a:p>
        </p:txBody>
      </p:sp>
      <p:pic>
        <p:nvPicPr>
          <p:cNvPr id="15" name="Image 14" descr="Article VM Une 02-02-2018.jpg"/>
          <p:cNvPicPr>
            <a:picLocks noChangeAspect="1"/>
          </p:cNvPicPr>
          <p:nvPr/>
        </p:nvPicPr>
        <p:blipFill>
          <a:blip r:embed="rId3" cstate="print"/>
          <a:stretch>
            <a:fillRect/>
          </a:stretch>
        </p:blipFill>
        <p:spPr>
          <a:xfrm>
            <a:off x="3995936" y="4437112"/>
            <a:ext cx="4824536" cy="792088"/>
          </a:xfrm>
          <a:prstGeom prst="rect">
            <a:avLst/>
          </a:prstGeom>
        </p:spPr>
      </p:pic>
      <p:pic>
        <p:nvPicPr>
          <p:cNvPr id="16" name="Image 15" descr="Page une quater.jpg"/>
          <p:cNvPicPr>
            <a:picLocks noChangeAspect="1"/>
          </p:cNvPicPr>
          <p:nvPr/>
        </p:nvPicPr>
        <p:blipFill>
          <a:blip r:embed="rId4" cstate="print"/>
          <a:stretch>
            <a:fillRect/>
          </a:stretch>
        </p:blipFill>
        <p:spPr>
          <a:xfrm>
            <a:off x="6372200" y="620687"/>
            <a:ext cx="2520280" cy="3360373"/>
          </a:xfrm>
          <a:prstGeom prst="rect">
            <a:avLst/>
          </a:prstGeom>
        </p:spPr>
      </p:pic>
      <p:sp>
        <p:nvSpPr>
          <p:cNvPr id="17" name="Rectangle 16"/>
          <p:cNvSpPr/>
          <p:nvPr/>
        </p:nvSpPr>
        <p:spPr>
          <a:xfrm>
            <a:off x="179512" y="5445224"/>
            <a:ext cx="8712968" cy="830997"/>
          </a:xfrm>
          <a:prstGeom prst="rect">
            <a:avLst/>
          </a:prstGeom>
        </p:spPr>
        <p:txBody>
          <a:bodyPr wrap="square">
            <a:spAutoFit/>
          </a:bodyPr>
          <a:lstStyle/>
          <a:p>
            <a:r>
              <a:rPr lang="fr-FR" sz="1600" dirty="0">
                <a:latin typeface="Calibri" pitchFamily="34" charset="0"/>
                <a:cs typeface="Times New Roman" pitchFamily="18" charset="0"/>
              </a:rPr>
              <a:t>Réflexion collective sur l’avenir de Place Publique, analyse de ses forces, ses faiblesses, perception de l’opinion, évolution de nos pratiques, participation des jeunes et des actifs, rôle de notre collectif citoyen en vue des élections municipales et au-delà de l’échéance électorale…  </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052736"/>
            <a:ext cx="8640960" cy="584775"/>
          </a:xfrm>
          <a:prstGeom prst="rect">
            <a:avLst/>
          </a:prstGeom>
          <a:noFill/>
        </p:spPr>
        <p:txBody>
          <a:bodyPr wrap="square" rtlCol="0">
            <a:spAutoFit/>
          </a:bodyPr>
          <a:lstStyle/>
          <a:p>
            <a:r>
              <a:rPr lang="fr-FR" sz="1600" dirty="0"/>
              <a:t>Le travail de Place Publique, dont </a:t>
            </a:r>
            <a:r>
              <a:rPr lang="fr-FR" sz="1600" b="1" dirty="0"/>
              <a:t>le but principal est de défendre l’intérêt général de la commune et de l’ensemble des </a:t>
            </a:r>
            <a:r>
              <a:rPr lang="fr-FR" sz="1600" b="1" dirty="0" err="1"/>
              <a:t>cogolinois</a:t>
            </a:r>
            <a:r>
              <a:rPr lang="fr-FR" sz="1600" dirty="0"/>
              <a:t> </a:t>
            </a:r>
            <a:r>
              <a:rPr lang="fr-FR" sz="1600" b="1" dirty="0"/>
              <a:t>sans exception, </a:t>
            </a:r>
            <a:r>
              <a:rPr lang="fr-FR" sz="1600" dirty="0"/>
              <a:t>a été particulièrement efficace </a:t>
            </a:r>
          </a:p>
        </p:txBody>
      </p:sp>
      <p:sp>
        <p:nvSpPr>
          <p:cNvPr id="6" name="ZoneTexte 5"/>
          <p:cNvSpPr txBox="1"/>
          <p:nvPr/>
        </p:nvSpPr>
        <p:spPr>
          <a:xfrm>
            <a:off x="251520" y="260648"/>
            <a:ext cx="8604448" cy="369332"/>
          </a:xfrm>
          <a:prstGeom prst="rect">
            <a:avLst/>
          </a:prstGeom>
          <a:noFill/>
        </p:spPr>
        <p:txBody>
          <a:bodyPr wrap="square" rtlCol="0">
            <a:spAutoFit/>
          </a:bodyPr>
          <a:lstStyle/>
          <a:p>
            <a:pPr algn="ctr"/>
            <a:r>
              <a:rPr lang="fr-FR" dirty="0"/>
              <a:t>L</a:t>
            </a:r>
            <a:r>
              <a:rPr lang="fr-FR" b="1" dirty="0"/>
              <a:t>es actions de Place Publique sont à la hausse</a:t>
            </a:r>
          </a:p>
        </p:txBody>
      </p:sp>
      <p:sp>
        <p:nvSpPr>
          <p:cNvPr id="7" name="ZoneTexte 6"/>
          <p:cNvSpPr txBox="1"/>
          <p:nvPr/>
        </p:nvSpPr>
        <p:spPr>
          <a:xfrm>
            <a:off x="251520" y="2132856"/>
            <a:ext cx="8640960" cy="1077218"/>
          </a:xfrm>
          <a:prstGeom prst="rect">
            <a:avLst/>
          </a:prstGeom>
          <a:noFill/>
        </p:spPr>
        <p:txBody>
          <a:bodyPr wrap="square" rtlCol="0">
            <a:spAutoFit/>
          </a:bodyPr>
          <a:lstStyle/>
          <a:p>
            <a:r>
              <a:rPr lang="fr-FR" sz="1600" b="1" dirty="0"/>
              <a:t>Dans le domaine de la vigilance</a:t>
            </a:r>
            <a:r>
              <a:rPr lang="fr-FR" sz="1600" dirty="0"/>
              <a:t>, avec les différents succès judiciaires et les freins aux projets immobiliers affairistes et dangereux du maire, souvent obligé de reculer, voire renoncer. </a:t>
            </a:r>
            <a:r>
              <a:rPr lang="fr-FR" sz="1600" b="1" dirty="0"/>
              <a:t>Cela montre clairement que les actions en justice de Place Publique ne sont pas engagées pour le plaisir de la procédure mais bien pour faire rétablir les règles de droit que le maire ne respecte pas.</a:t>
            </a:r>
          </a:p>
        </p:txBody>
      </p:sp>
      <p:sp>
        <p:nvSpPr>
          <p:cNvPr id="8" name="ZoneTexte 7"/>
          <p:cNvSpPr txBox="1"/>
          <p:nvPr/>
        </p:nvSpPr>
        <p:spPr>
          <a:xfrm>
            <a:off x="323528" y="3789040"/>
            <a:ext cx="8640960" cy="338554"/>
          </a:xfrm>
          <a:prstGeom prst="rect">
            <a:avLst/>
          </a:prstGeom>
          <a:noFill/>
        </p:spPr>
        <p:txBody>
          <a:bodyPr wrap="square" rtlCol="0">
            <a:spAutoFit/>
          </a:bodyPr>
          <a:lstStyle/>
          <a:p>
            <a:r>
              <a:rPr lang="fr-FR" sz="1600" b="1" dirty="0"/>
              <a:t>Dans le domaine de l’animation  </a:t>
            </a:r>
            <a:r>
              <a:rPr lang="fr-FR" sz="1600" dirty="0"/>
              <a:t>avec des rencontres publiques régulières et intéressantes</a:t>
            </a:r>
          </a:p>
        </p:txBody>
      </p:sp>
      <p:sp>
        <p:nvSpPr>
          <p:cNvPr id="9" name="ZoneTexte 8"/>
          <p:cNvSpPr txBox="1"/>
          <p:nvPr/>
        </p:nvSpPr>
        <p:spPr>
          <a:xfrm>
            <a:off x="323528" y="4725144"/>
            <a:ext cx="8640960" cy="1077218"/>
          </a:xfrm>
          <a:prstGeom prst="rect">
            <a:avLst/>
          </a:prstGeom>
          <a:noFill/>
        </p:spPr>
        <p:txBody>
          <a:bodyPr wrap="square" rtlCol="0">
            <a:spAutoFit/>
          </a:bodyPr>
          <a:lstStyle/>
          <a:p>
            <a:r>
              <a:rPr lang="fr-FR" sz="1600" b="1" dirty="0"/>
              <a:t>Dans le domaine de la communication </a:t>
            </a:r>
            <a:r>
              <a:rPr lang="fr-FR" sz="1600" dirty="0"/>
              <a:t>avec la modernisation et la diversification de nos outils notamment la création de notre chaine d’information que je vous invite à aller consulter et à commenter sans modération. Je remercie chaleureusement Claire </a:t>
            </a:r>
            <a:r>
              <a:rPr lang="fr-FR" sz="1600" dirty="0" err="1"/>
              <a:t>Breut</a:t>
            </a:r>
            <a:r>
              <a:rPr lang="fr-FR" sz="1600" dirty="0"/>
              <a:t> pour les compétences et la disponibilité qu’elle met au service de cette réussite.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404664"/>
            <a:ext cx="8568952" cy="338554"/>
          </a:xfrm>
          <a:prstGeom prst="rect">
            <a:avLst/>
          </a:prstGeom>
          <a:noFill/>
        </p:spPr>
        <p:txBody>
          <a:bodyPr wrap="square" rtlCol="0">
            <a:spAutoFit/>
          </a:bodyPr>
          <a:lstStyle/>
          <a:p>
            <a:r>
              <a:rPr lang="fr-FR" sz="1600" b="1" dirty="0"/>
              <a:t>Autre action à la hausse, le nombre d’adhérents qui est passé de 79 en 2014 à 211 aujourd’hui</a:t>
            </a:r>
          </a:p>
        </p:txBody>
      </p:sp>
      <p:graphicFrame>
        <p:nvGraphicFramePr>
          <p:cNvPr id="8" name="Graphique 7"/>
          <p:cNvGraphicFramePr>
            <a:graphicFrameLocks/>
          </p:cNvGraphicFramePr>
          <p:nvPr/>
        </p:nvGraphicFramePr>
        <p:xfrm>
          <a:off x="899592" y="1124744"/>
          <a:ext cx="7272808"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p:cNvSpPr txBox="1"/>
          <p:nvPr/>
        </p:nvSpPr>
        <p:spPr>
          <a:xfrm>
            <a:off x="323528" y="6237312"/>
            <a:ext cx="8568952" cy="338554"/>
          </a:xfrm>
          <a:prstGeom prst="rect">
            <a:avLst/>
          </a:prstGeom>
          <a:noFill/>
        </p:spPr>
        <p:txBody>
          <a:bodyPr wrap="square" rtlCol="0">
            <a:spAutoFit/>
          </a:bodyPr>
          <a:lstStyle/>
          <a:p>
            <a:r>
              <a:rPr lang="fr-FR" sz="1600" b="1" dirty="0"/>
              <a:t>L’association compte également plus de 300 sympathisants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8"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88640"/>
            <a:ext cx="8604448" cy="369332"/>
          </a:xfrm>
          <a:prstGeom prst="rect">
            <a:avLst/>
          </a:prstGeom>
          <a:noFill/>
        </p:spPr>
        <p:txBody>
          <a:bodyPr wrap="square" rtlCol="0">
            <a:spAutoFit/>
          </a:bodyPr>
          <a:lstStyle/>
          <a:p>
            <a:pPr algn="ctr"/>
            <a:r>
              <a:rPr lang="fr-FR" dirty="0"/>
              <a:t>P</a:t>
            </a:r>
            <a:r>
              <a:rPr lang="fr-FR" b="1" dirty="0"/>
              <a:t>rincipaux sujets d’inquiétude</a:t>
            </a:r>
          </a:p>
        </p:txBody>
      </p:sp>
      <p:sp>
        <p:nvSpPr>
          <p:cNvPr id="7" name="ZoneTexte 6"/>
          <p:cNvSpPr txBox="1"/>
          <p:nvPr/>
        </p:nvSpPr>
        <p:spPr>
          <a:xfrm>
            <a:off x="251520" y="620688"/>
            <a:ext cx="8640960" cy="584775"/>
          </a:xfrm>
          <a:prstGeom prst="rect">
            <a:avLst/>
          </a:prstGeom>
          <a:noFill/>
        </p:spPr>
        <p:txBody>
          <a:bodyPr wrap="square" rtlCol="0">
            <a:spAutoFit/>
          </a:bodyPr>
          <a:lstStyle/>
          <a:p>
            <a:r>
              <a:rPr lang="fr-FR" sz="1600" dirty="0"/>
              <a:t>Derrière les apparences trompeuses de la concertation (réunions de quartier, pseudo intérêt pour la vie associative) , </a:t>
            </a:r>
            <a:r>
              <a:rPr lang="fr-FR" sz="1600" b="1" dirty="0"/>
              <a:t>les méthodes du maire restent les mêmes</a:t>
            </a:r>
          </a:p>
        </p:txBody>
      </p:sp>
      <p:sp>
        <p:nvSpPr>
          <p:cNvPr id="8" name="ZoneTexte 7"/>
          <p:cNvSpPr txBox="1"/>
          <p:nvPr/>
        </p:nvSpPr>
        <p:spPr>
          <a:xfrm>
            <a:off x="251520" y="1268760"/>
            <a:ext cx="8640960" cy="830997"/>
          </a:xfrm>
          <a:prstGeom prst="rect">
            <a:avLst/>
          </a:prstGeom>
          <a:noFill/>
        </p:spPr>
        <p:txBody>
          <a:bodyPr wrap="square" rtlCol="0">
            <a:spAutoFit/>
          </a:bodyPr>
          <a:lstStyle/>
          <a:p>
            <a:r>
              <a:rPr lang="fr-FR" sz="1600" dirty="0"/>
              <a:t>Autocratie, opacité, absence d’information et de concertation, mensonges, mépris de l’opposition, mépris des </a:t>
            </a:r>
            <a:r>
              <a:rPr lang="fr-FR" sz="1600" dirty="0" err="1"/>
              <a:t>cogolinois</a:t>
            </a:r>
            <a:r>
              <a:rPr lang="fr-FR" sz="1600" dirty="0"/>
              <a:t>,  mépris de la presse, mépris des règles de droit, affairisme,  service d’intérêts privés au détriment de l’intérêt général…</a:t>
            </a:r>
          </a:p>
        </p:txBody>
      </p:sp>
      <p:sp>
        <p:nvSpPr>
          <p:cNvPr id="9" name="ZoneTexte 8"/>
          <p:cNvSpPr txBox="1"/>
          <p:nvPr/>
        </p:nvSpPr>
        <p:spPr>
          <a:xfrm>
            <a:off x="251520" y="2132856"/>
            <a:ext cx="8640960" cy="584775"/>
          </a:xfrm>
          <a:prstGeom prst="rect">
            <a:avLst/>
          </a:prstGeom>
          <a:noFill/>
        </p:spPr>
        <p:txBody>
          <a:bodyPr wrap="square" rtlCol="0">
            <a:spAutoFit/>
          </a:bodyPr>
          <a:lstStyle/>
          <a:p>
            <a:r>
              <a:rPr lang="fr-FR" sz="1600" dirty="0"/>
              <a:t>Toutes ces méthodes sont constitutives d’un véritable déni de démocratie inacceptable que nous devons continuer à dénoncer haut et fort </a:t>
            </a:r>
          </a:p>
        </p:txBody>
      </p:sp>
      <p:sp>
        <p:nvSpPr>
          <p:cNvPr id="10" name="ZoneTexte 9"/>
          <p:cNvSpPr txBox="1"/>
          <p:nvPr/>
        </p:nvSpPr>
        <p:spPr>
          <a:xfrm>
            <a:off x="251520" y="2780928"/>
            <a:ext cx="8640960" cy="830997"/>
          </a:xfrm>
          <a:prstGeom prst="rect">
            <a:avLst/>
          </a:prstGeom>
          <a:noFill/>
        </p:spPr>
        <p:txBody>
          <a:bodyPr wrap="square" rtlCol="0">
            <a:spAutoFit/>
          </a:bodyPr>
          <a:lstStyle/>
          <a:p>
            <a:r>
              <a:rPr lang="fr-FR" sz="1600" dirty="0"/>
              <a:t>A travers des faits, rien que des faits, Place Publique a réussi à montrer comment depuis quatre ans </a:t>
            </a:r>
            <a:r>
              <a:rPr lang="fr-FR" sz="1600" b="1" dirty="0"/>
              <a:t>le maire utilise les  moyens et les biens communaux pour les mettre au service des intérêts privés d’un réseau de relations proches. </a:t>
            </a:r>
          </a:p>
        </p:txBody>
      </p:sp>
      <p:sp>
        <p:nvSpPr>
          <p:cNvPr id="12" name="ZoneTexte 11"/>
          <p:cNvSpPr txBox="1"/>
          <p:nvPr/>
        </p:nvSpPr>
        <p:spPr>
          <a:xfrm>
            <a:off x="179512" y="6021288"/>
            <a:ext cx="8640960" cy="584775"/>
          </a:xfrm>
          <a:prstGeom prst="rect">
            <a:avLst/>
          </a:prstGeom>
          <a:noFill/>
        </p:spPr>
        <p:txBody>
          <a:bodyPr wrap="square" rtlCol="0">
            <a:spAutoFit/>
          </a:bodyPr>
          <a:lstStyle/>
          <a:p>
            <a:r>
              <a:rPr lang="fr-FR" sz="1600" dirty="0"/>
              <a:t>Par ailleurs, </a:t>
            </a:r>
            <a:r>
              <a:rPr lang="fr-FR" sz="1600" b="1" dirty="0"/>
              <a:t>le maire use et abuse de la procédure de  modification  simplifiée du PLU  </a:t>
            </a:r>
            <a:r>
              <a:rPr lang="fr-FR" sz="1600" dirty="0"/>
              <a:t>pour servir des intérêts privés dans un grand jeu de </a:t>
            </a:r>
            <a:r>
              <a:rPr lang="fr-FR" sz="1600" dirty="0" err="1"/>
              <a:t>Monoply</a:t>
            </a:r>
            <a:endParaRPr lang="fr-FR" sz="1600" dirty="0"/>
          </a:p>
        </p:txBody>
      </p:sp>
      <p:sp>
        <p:nvSpPr>
          <p:cNvPr id="13" name="ZoneTexte 12"/>
          <p:cNvSpPr txBox="1"/>
          <p:nvPr/>
        </p:nvSpPr>
        <p:spPr>
          <a:xfrm>
            <a:off x="179512" y="3645024"/>
            <a:ext cx="8712968" cy="1077218"/>
          </a:xfrm>
          <a:prstGeom prst="rect">
            <a:avLst/>
          </a:prstGeom>
          <a:noFill/>
        </p:spPr>
        <p:txBody>
          <a:bodyPr wrap="square" rtlCol="0">
            <a:spAutoFit/>
          </a:bodyPr>
          <a:lstStyle/>
          <a:p>
            <a:pPr algn="just"/>
            <a:r>
              <a:rPr lang="fr-FR" sz="1600" dirty="0"/>
              <a:t>Ce détournement des biens publics au service d’intérêts particuliers se fait constamment </a:t>
            </a:r>
            <a:r>
              <a:rPr lang="fr-FR" sz="1600" b="1" dirty="0"/>
              <a:t>au détriment des </a:t>
            </a:r>
            <a:r>
              <a:rPr lang="fr-FR" sz="1600" b="1" dirty="0" err="1"/>
              <a:t>cogolinois</a:t>
            </a:r>
            <a:r>
              <a:rPr lang="fr-FR" sz="1600" b="1" dirty="0"/>
              <a:t> qui payent toujours les pots cassés</a:t>
            </a:r>
            <a:r>
              <a:rPr lang="fr-FR" sz="1600" dirty="0"/>
              <a:t>. Le restaurant de plage incendié restauré aux frais de la commune et revendu 500 000 € par ses amis est un exemple parmi d’autres. Si on ne connait toujours pas officiellement l’origine de l’incendie, on sait au moins avec certitude à qui il a profité!  </a:t>
            </a:r>
          </a:p>
        </p:txBody>
      </p:sp>
      <p:sp>
        <p:nvSpPr>
          <p:cNvPr id="14" name="ZoneTexte 13"/>
          <p:cNvSpPr txBox="1"/>
          <p:nvPr/>
        </p:nvSpPr>
        <p:spPr>
          <a:xfrm>
            <a:off x="179512" y="4869160"/>
            <a:ext cx="8712968" cy="1077218"/>
          </a:xfrm>
          <a:prstGeom prst="rect">
            <a:avLst/>
          </a:prstGeom>
          <a:noFill/>
        </p:spPr>
        <p:txBody>
          <a:bodyPr wrap="square" rtlCol="0">
            <a:spAutoFit/>
          </a:bodyPr>
          <a:lstStyle/>
          <a:p>
            <a:pPr algn="just"/>
            <a:r>
              <a:rPr lang="fr-FR" sz="1600" b="1" dirty="0"/>
              <a:t>Le déplacement des transformateurs électriques sur la voirie publique </a:t>
            </a:r>
            <a:r>
              <a:rPr lang="fr-FR" sz="1600" dirty="0"/>
              <a:t>qui défigurent le vieux village est un des derniers avatars de  cette politique affairiste, au bénéfice de promoteurs de Levallois cette fois.  Il a  en effet été réalisé aux frais de la commune, donc des </a:t>
            </a:r>
            <a:r>
              <a:rPr lang="fr-FR" sz="1600" dirty="0" err="1"/>
              <a:t>cogolinois</a:t>
            </a:r>
            <a:r>
              <a:rPr lang="fr-FR" sz="1600" dirty="0"/>
              <a:t>, qui auront à supporter ces verrues pour toujours, sauf si les recours engagés par Place Publique aboutissent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523220"/>
          </a:xfrm>
          <a:prstGeom prst="rect">
            <a:avLst/>
          </a:prstGeom>
        </p:spPr>
        <p:txBody>
          <a:bodyPr wrap="square">
            <a:spAutoFit/>
          </a:bodyPr>
          <a:lstStyle/>
          <a:p>
            <a:pPr lvl="0" algn="ctr" eaLnBrk="0" fontAlgn="base" hangingPunct="0">
              <a:spcBef>
                <a:spcPct val="0"/>
              </a:spcBef>
              <a:spcAft>
                <a:spcPct val="0"/>
              </a:spcAft>
            </a:pPr>
            <a:r>
              <a:rPr lang="fr-FR" sz="2800" b="1" dirty="0">
                <a:latin typeface="Calibri" pitchFamily="34" charset="0"/>
                <a:ea typeface="Calibri" pitchFamily="34" charset="0"/>
                <a:cs typeface="Times New Roman" pitchFamily="18" charset="0"/>
              </a:rPr>
              <a:t> </a:t>
            </a:r>
            <a:r>
              <a:rPr lang="fr-FR" sz="2000" b="1" dirty="0">
                <a:latin typeface="Calibri" pitchFamily="34" charset="0"/>
                <a:ea typeface="Calibri" pitchFamily="34" charset="0"/>
                <a:cs typeface="Times New Roman" pitchFamily="18" charset="0"/>
              </a:rPr>
              <a:t>Les dossiers 2018-2019 à suivre</a:t>
            </a:r>
          </a:p>
        </p:txBody>
      </p:sp>
      <p:sp>
        <p:nvSpPr>
          <p:cNvPr id="3" name="ZoneTexte 2"/>
          <p:cNvSpPr txBox="1"/>
          <p:nvPr/>
        </p:nvSpPr>
        <p:spPr>
          <a:xfrm>
            <a:off x="179512" y="836712"/>
            <a:ext cx="8712968" cy="338554"/>
          </a:xfrm>
          <a:prstGeom prst="rect">
            <a:avLst/>
          </a:prstGeom>
          <a:noFill/>
        </p:spPr>
        <p:txBody>
          <a:bodyPr wrap="square" rtlCol="0">
            <a:spAutoFit/>
          </a:bodyPr>
          <a:lstStyle/>
          <a:p>
            <a:r>
              <a:rPr lang="fr-FR" sz="1600" dirty="0"/>
              <a:t>- </a:t>
            </a:r>
            <a:r>
              <a:rPr lang="fr-FR" sz="1600" b="1" dirty="0"/>
              <a:t>Terrain du </a:t>
            </a:r>
            <a:r>
              <a:rPr lang="fr-FR" sz="1600" b="1" dirty="0" err="1"/>
              <a:t>Yotel</a:t>
            </a:r>
            <a:r>
              <a:rPr lang="fr-FR" sz="1600" b="1" dirty="0"/>
              <a:t> </a:t>
            </a:r>
            <a:r>
              <a:rPr lang="fr-FR" sz="1600" dirty="0"/>
              <a:t>: recours contre la modification simplifiée  n° 9 du PLU et les permis de construire </a:t>
            </a:r>
          </a:p>
        </p:txBody>
      </p:sp>
      <p:sp>
        <p:nvSpPr>
          <p:cNvPr id="4" name="ZoneTexte 3"/>
          <p:cNvSpPr txBox="1"/>
          <p:nvPr/>
        </p:nvSpPr>
        <p:spPr>
          <a:xfrm>
            <a:off x="179512" y="1268760"/>
            <a:ext cx="8712968" cy="830997"/>
          </a:xfrm>
          <a:prstGeom prst="rect">
            <a:avLst/>
          </a:prstGeom>
          <a:noFill/>
        </p:spPr>
        <p:txBody>
          <a:bodyPr wrap="square" rtlCol="0">
            <a:spAutoFit/>
          </a:bodyPr>
          <a:lstStyle/>
          <a:p>
            <a:r>
              <a:rPr lang="fr-FR" sz="1600" dirty="0"/>
              <a:t>- </a:t>
            </a:r>
            <a:r>
              <a:rPr lang="fr-FR" sz="1600" b="1" dirty="0"/>
              <a:t>Port des Marines </a:t>
            </a:r>
            <a:r>
              <a:rPr lang="fr-FR" sz="1600" dirty="0"/>
              <a:t>: recours contre la délibération donnant les pleins pouvoirs au maire, plaintes contre le marché de commercialisation des garanties d’usage , achat d’un appartement de 3 millions par la régie, budget de la régie </a:t>
            </a:r>
          </a:p>
        </p:txBody>
      </p:sp>
      <p:sp>
        <p:nvSpPr>
          <p:cNvPr id="5" name="ZoneTexte 4"/>
          <p:cNvSpPr txBox="1"/>
          <p:nvPr/>
        </p:nvSpPr>
        <p:spPr>
          <a:xfrm>
            <a:off x="179512" y="2204864"/>
            <a:ext cx="8784976" cy="584775"/>
          </a:xfrm>
          <a:prstGeom prst="rect">
            <a:avLst/>
          </a:prstGeom>
          <a:noFill/>
        </p:spPr>
        <p:txBody>
          <a:bodyPr wrap="square" rtlCol="0">
            <a:spAutoFit/>
          </a:bodyPr>
          <a:lstStyle/>
          <a:p>
            <a:r>
              <a:rPr lang="fr-FR" sz="1600" dirty="0"/>
              <a:t>- </a:t>
            </a:r>
            <a:r>
              <a:rPr lang="fr-FR" sz="1600" b="1" dirty="0"/>
              <a:t>Lot de plage n° 2</a:t>
            </a:r>
            <a:r>
              <a:rPr lang="fr-FR" sz="1600" dirty="0"/>
              <a:t>: suites de la prise en charge des travaux de réhabilitation  du restaurant incendié par la commune et son assurance en lieu et place de Mme </a:t>
            </a:r>
            <a:r>
              <a:rPr lang="fr-FR" sz="1600" dirty="0" err="1"/>
              <a:t>Guillemard</a:t>
            </a:r>
            <a:r>
              <a:rPr lang="fr-FR" sz="1600" dirty="0"/>
              <a:t>  qui a revendu son bail  500 000 € </a:t>
            </a:r>
          </a:p>
        </p:txBody>
      </p:sp>
      <p:sp>
        <p:nvSpPr>
          <p:cNvPr id="6" name="ZoneTexte 5"/>
          <p:cNvSpPr txBox="1"/>
          <p:nvPr/>
        </p:nvSpPr>
        <p:spPr>
          <a:xfrm>
            <a:off x="179512" y="2852936"/>
            <a:ext cx="8640960" cy="584775"/>
          </a:xfrm>
          <a:prstGeom prst="rect">
            <a:avLst/>
          </a:prstGeom>
          <a:noFill/>
        </p:spPr>
        <p:txBody>
          <a:bodyPr wrap="square" rtlCol="0">
            <a:spAutoFit/>
          </a:bodyPr>
          <a:lstStyle/>
          <a:p>
            <a:r>
              <a:rPr lang="fr-FR" sz="1600" dirty="0"/>
              <a:t>- </a:t>
            </a:r>
            <a:r>
              <a:rPr lang="fr-FR" sz="1600" b="1" dirty="0"/>
              <a:t>Maison médicale </a:t>
            </a:r>
            <a:r>
              <a:rPr lang="fr-FR" sz="1600" dirty="0"/>
              <a:t>: plan de financement, subvention nouvellement demandée, manque de places de parking, absence de salles d’attente </a:t>
            </a:r>
          </a:p>
        </p:txBody>
      </p:sp>
      <p:sp>
        <p:nvSpPr>
          <p:cNvPr id="7" name="ZoneTexte 6"/>
          <p:cNvSpPr txBox="1"/>
          <p:nvPr/>
        </p:nvSpPr>
        <p:spPr>
          <a:xfrm>
            <a:off x="179512" y="3501008"/>
            <a:ext cx="8640960" cy="338554"/>
          </a:xfrm>
          <a:prstGeom prst="rect">
            <a:avLst/>
          </a:prstGeom>
          <a:noFill/>
        </p:spPr>
        <p:txBody>
          <a:bodyPr wrap="square" rtlCol="0">
            <a:spAutoFit/>
          </a:bodyPr>
          <a:lstStyle/>
          <a:p>
            <a:r>
              <a:rPr lang="fr-FR" sz="1600" dirty="0"/>
              <a:t>- </a:t>
            </a:r>
            <a:r>
              <a:rPr lang="fr-FR" sz="1600" b="1" dirty="0"/>
              <a:t>Postes </a:t>
            </a:r>
            <a:r>
              <a:rPr lang="fr-FR" sz="1600" b="1" dirty="0" err="1"/>
              <a:t>Enedis</a:t>
            </a:r>
            <a:r>
              <a:rPr lang="fr-FR" sz="1600" dirty="0"/>
              <a:t>: recours gracieux, éventuellement contentieux</a:t>
            </a:r>
          </a:p>
        </p:txBody>
      </p:sp>
      <p:sp>
        <p:nvSpPr>
          <p:cNvPr id="8" name="ZoneTexte 7"/>
          <p:cNvSpPr txBox="1"/>
          <p:nvPr/>
        </p:nvSpPr>
        <p:spPr>
          <a:xfrm>
            <a:off x="179512" y="3861048"/>
            <a:ext cx="8640960" cy="338554"/>
          </a:xfrm>
          <a:prstGeom prst="rect">
            <a:avLst/>
          </a:prstGeom>
          <a:noFill/>
        </p:spPr>
        <p:txBody>
          <a:bodyPr wrap="square" rtlCol="0">
            <a:spAutoFit/>
          </a:bodyPr>
          <a:lstStyle/>
          <a:p>
            <a:r>
              <a:rPr lang="fr-FR" sz="1600" dirty="0"/>
              <a:t>- </a:t>
            </a:r>
            <a:r>
              <a:rPr lang="fr-FR" sz="1600" b="1" dirty="0"/>
              <a:t>Plein Soleil: </a:t>
            </a:r>
            <a:r>
              <a:rPr lang="fr-FR" sz="1600" dirty="0"/>
              <a:t>suppression de l’aire de jeux pour créer un parking </a:t>
            </a:r>
          </a:p>
        </p:txBody>
      </p:sp>
      <p:sp>
        <p:nvSpPr>
          <p:cNvPr id="9" name="ZoneTexte 8"/>
          <p:cNvSpPr txBox="1"/>
          <p:nvPr/>
        </p:nvSpPr>
        <p:spPr>
          <a:xfrm>
            <a:off x="179512" y="4293096"/>
            <a:ext cx="8640960" cy="338554"/>
          </a:xfrm>
          <a:prstGeom prst="rect">
            <a:avLst/>
          </a:prstGeom>
          <a:noFill/>
        </p:spPr>
        <p:txBody>
          <a:bodyPr wrap="square" rtlCol="0">
            <a:spAutoFit/>
          </a:bodyPr>
          <a:lstStyle/>
          <a:p>
            <a:r>
              <a:rPr lang="fr-FR" sz="1600" dirty="0"/>
              <a:t>- </a:t>
            </a:r>
            <a:r>
              <a:rPr lang="fr-FR" sz="1600" b="1" dirty="0"/>
              <a:t>Budget 2018 :  </a:t>
            </a:r>
            <a:r>
              <a:rPr lang="fr-FR" sz="1600" dirty="0"/>
              <a:t>quel équilibre sans les 8 millions d’euros de recette de la vente du </a:t>
            </a:r>
            <a:r>
              <a:rPr lang="fr-FR" sz="1600" dirty="0" err="1"/>
              <a:t>Yotel</a:t>
            </a:r>
            <a:r>
              <a:rPr lang="fr-FR" sz="1600" dirty="0"/>
              <a:t> à Cogedim? </a:t>
            </a:r>
          </a:p>
        </p:txBody>
      </p:sp>
      <p:sp>
        <p:nvSpPr>
          <p:cNvPr id="10" name="ZoneTexte 9"/>
          <p:cNvSpPr txBox="1"/>
          <p:nvPr/>
        </p:nvSpPr>
        <p:spPr>
          <a:xfrm>
            <a:off x="179512" y="4725144"/>
            <a:ext cx="8640960" cy="338554"/>
          </a:xfrm>
          <a:prstGeom prst="rect">
            <a:avLst/>
          </a:prstGeom>
          <a:noFill/>
        </p:spPr>
        <p:txBody>
          <a:bodyPr wrap="square" rtlCol="0">
            <a:spAutoFit/>
          </a:bodyPr>
          <a:lstStyle/>
          <a:p>
            <a:r>
              <a:rPr lang="fr-FR" sz="1600" dirty="0"/>
              <a:t>- </a:t>
            </a:r>
            <a:r>
              <a:rPr lang="fr-FR" sz="1600" b="1" dirty="0"/>
              <a:t>Notre Dame des Anges : </a:t>
            </a:r>
            <a:r>
              <a:rPr lang="fr-FR" sz="1600" dirty="0"/>
              <a:t>devenir du terrain et du projet immobilier </a:t>
            </a:r>
          </a:p>
        </p:txBody>
      </p:sp>
      <p:sp>
        <p:nvSpPr>
          <p:cNvPr id="11" name="ZoneTexte 10"/>
          <p:cNvSpPr txBox="1"/>
          <p:nvPr/>
        </p:nvSpPr>
        <p:spPr>
          <a:xfrm>
            <a:off x="179512" y="5229200"/>
            <a:ext cx="8640960" cy="338554"/>
          </a:xfrm>
          <a:prstGeom prst="rect">
            <a:avLst/>
          </a:prstGeom>
          <a:noFill/>
        </p:spPr>
        <p:txBody>
          <a:bodyPr wrap="square" rtlCol="0">
            <a:spAutoFit/>
          </a:bodyPr>
          <a:lstStyle/>
          <a:p>
            <a:r>
              <a:rPr lang="fr-FR" sz="1600" dirty="0"/>
              <a:t>- </a:t>
            </a:r>
            <a:r>
              <a:rPr lang="fr-FR" sz="1600" b="1" dirty="0"/>
              <a:t>Révision du PLU </a:t>
            </a:r>
            <a:r>
              <a:rPr lang="fr-FR" sz="1600" dirty="0"/>
              <a:t>actuellement au point mort comme le plan de circulation </a:t>
            </a:r>
          </a:p>
        </p:txBody>
      </p:sp>
      <p:sp>
        <p:nvSpPr>
          <p:cNvPr id="12" name="ZoneTexte 11"/>
          <p:cNvSpPr txBox="1"/>
          <p:nvPr/>
        </p:nvSpPr>
        <p:spPr>
          <a:xfrm>
            <a:off x="179512" y="5589240"/>
            <a:ext cx="8640960" cy="338554"/>
          </a:xfrm>
          <a:prstGeom prst="rect">
            <a:avLst/>
          </a:prstGeom>
          <a:noFill/>
        </p:spPr>
        <p:txBody>
          <a:bodyPr wrap="square" rtlCol="0">
            <a:spAutoFit/>
          </a:bodyPr>
          <a:lstStyle/>
          <a:p>
            <a:r>
              <a:rPr lang="fr-FR" sz="1600" dirty="0"/>
              <a:t>- </a:t>
            </a:r>
            <a:r>
              <a:rPr lang="fr-FR" sz="1600" b="1" dirty="0"/>
              <a:t>Réunions de quartiers  </a:t>
            </a:r>
            <a:r>
              <a:rPr lang="fr-FR" sz="1600" dirty="0"/>
              <a:t> </a:t>
            </a:r>
          </a:p>
        </p:txBody>
      </p:sp>
      <p:sp>
        <p:nvSpPr>
          <p:cNvPr id="13" name="ZoneTexte 12"/>
          <p:cNvSpPr txBox="1"/>
          <p:nvPr/>
        </p:nvSpPr>
        <p:spPr>
          <a:xfrm>
            <a:off x="179512" y="6021288"/>
            <a:ext cx="8640960" cy="338554"/>
          </a:xfrm>
          <a:prstGeom prst="rect">
            <a:avLst/>
          </a:prstGeom>
          <a:noFill/>
        </p:spPr>
        <p:txBody>
          <a:bodyPr wrap="square" rtlCol="0">
            <a:spAutoFit/>
          </a:bodyPr>
          <a:lstStyle/>
          <a:p>
            <a:r>
              <a:rPr lang="fr-FR" sz="1600" dirty="0"/>
              <a:t>- </a:t>
            </a:r>
            <a:r>
              <a:rPr lang="fr-FR" sz="1600" b="1" dirty="0"/>
              <a:t>…</a:t>
            </a:r>
            <a:r>
              <a:rPr lang="fr-FR" sz="1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400110"/>
          </a:xfrm>
          <a:prstGeom prst="rect">
            <a:avLst/>
          </a:prstGeom>
        </p:spPr>
        <p:txBody>
          <a:bodyPr wrap="square">
            <a:spAutoFit/>
          </a:bodyPr>
          <a:lstStyle/>
          <a:p>
            <a:pPr lvl="0" algn="ctr" eaLnBrk="0" fontAlgn="base" hangingPunct="0">
              <a:spcBef>
                <a:spcPct val="0"/>
              </a:spcBef>
              <a:spcAft>
                <a:spcPct val="0"/>
              </a:spcAft>
            </a:pPr>
            <a:r>
              <a:rPr lang="fr-FR" sz="2000" b="1" dirty="0">
                <a:latin typeface="Calibri" pitchFamily="34" charset="0"/>
                <a:ea typeface="Calibri" pitchFamily="34" charset="0"/>
                <a:cs typeface="Times New Roman" pitchFamily="18" charset="0"/>
              </a:rPr>
              <a:t>Animations, communication</a:t>
            </a:r>
          </a:p>
        </p:txBody>
      </p:sp>
      <p:sp>
        <p:nvSpPr>
          <p:cNvPr id="3" name="ZoneTexte 2"/>
          <p:cNvSpPr txBox="1"/>
          <p:nvPr/>
        </p:nvSpPr>
        <p:spPr>
          <a:xfrm>
            <a:off x="179512" y="1124744"/>
            <a:ext cx="8712968" cy="830997"/>
          </a:xfrm>
          <a:prstGeom prst="rect">
            <a:avLst/>
          </a:prstGeom>
          <a:noFill/>
        </p:spPr>
        <p:txBody>
          <a:bodyPr wrap="square" rtlCol="0">
            <a:spAutoFit/>
          </a:bodyPr>
          <a:lstStyle/>
          <a:p>
            <a:r>
              <a:rPr lang="fr-FR" sz="1600" dirty="0"/>
              <a:t>Plusieurs projets d’animation sont en préparation pour la rentrée sur des thèmes variés: environnement, laïcité, histoire, patrimoine, culture… </a:t>
            </a:r>
          </a:p>
          <a:p>
            <a:r>
              <a:rPr lang="fr-FR" sz="1600" dirty="0"/>
              <a:t>N’hésitez pas à nous faire part de vos idées et propositions pour les enrichir</a:t>
            </a:r>
          </a:p>
        </p:txBody>
      </p:sp>
      <p:sp>
        <p:nvSpPr>
          <p:cNvPr id="9" name="ZoneTexte 8"/>
          <p:cNvSpPr txBox="1"/>
          <p:nvPr/>
        </p:nvSpPr>
        <p:spPr>
          <a:xfrm>
            <a:off x="179512" y="2852936"/>
            <a:ext cx="8640960" cy="584775"/>
          </a:xfrm>
          <a:prstGeom prst="rect">
            <a:avLst/>
          </a:prstGeom>
          <a:noFill/>
        </p:spPr>
        <p:txBody>
          <a:bodyPr wrap="square" rtlCol="0">
            <a:spAutoFit/>
          </a:bodyPr>
          <a:lstStyle/>
          <a:p>
            <a:r>
              <a:rPr lang="fr-FR" sz="1600" dirty="0"/>
              <a:t>Des projets  de balades de découvertes sur et à l’extérieur du territoire sont à l’étude. Appel à vos idées  </a:t>
            </a:r>
          </a:p>
        </p:txBody>
      </p:sp>
      <p:sp>
        <p:nvSpPr>
          <p:cNvPr id="10" name="ZoneTexte 9"/>
          <p:cNvSpPr txBox="1"/>
          <p:nvPr/>
        </p:nvSpPr>
        <p:spPr>
          <a:xfrm>
            <a:off x="179512" y="4005064"/>
            <a:ext cx="8640960" cy="1077218"/>
          </a:xfrm>
          <a:prstGeom prst="rect">
            <a:avLst/>
          </a:prstGeom>
          <a:noFill/>
        </p:spPr>
        <p:txBody>
          <a:bodyPr wrap="square" rtlCol="0">
            <a:spAutoFit/>
          </a:bodyPr>
          <a:lstStyle/>
          <a:p>
            <a:r>
              <a:rPr lang="fr-FR" sz="1600" dirty="0"/>
              <a:t>Dans le champ de la communication nous continuerons à travailler autour de Claire pour améliorer nos outils. Notre chaine </a:t>
            </a:r>
            <a:r>
              <a:rPr lang="fr-FR" sz="1600" dirty="0" err="1"/>
              <a:t>Youtube</a:t>
            </a:r>
            <a:r>
              <a:rPr lang="fr-FR" sz="1600" dirty="0"/>
              <a:t> a besoin d’être régulièrement enrichie par de nouveaux reportages sur des sujets qui peuvent être très divers: expériences locales intéressantes, dossiers communaux ou intercommunaux… Vos idées et propositions sont là aussi les bienvenues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523220"/>
          </a:xfrm>
          <a:prstGeom prst="rect">
            <a:avLst/>
          </a:prstGeom>
        </p:spPr>
        <p:txBody>
          <a:bodyPr wrap="square">
            <a:spAutoFit/>
          </a:bodyPr>
          <a:lstStyle/>
          <a:p>
            <a:pPr lvl="0" algn="ctr" eaLnBrk="0" fontAlgn="base" hangingPunct="0">
              <a:spcBef>
                <a:spcPct val="0"/>
              </a:spcBef>
              <a:spcAft>
                <a:spcPct val="0"/>
              </a:spcAft>
            </a:pPr>
            <a:r>
              <a:rPr lang="fr-FR" sz="2800" b="1" dirty="0">
                <a:latin typeface="Calibri" pitchFamily="34" charset="0"/>
                <a:ea typeface="Calibri" pitchFamily="34" charset="0"/>
                <a:cs typeface="Times New Roman" pitchFamily="18" charset="0"/>
              </a:rPr>
              <a:t> </a:t>
            </a:r>
            <a:r>
              <a:rPr lang="fr-FR" b="1" dirty="0">
                <a:latin typeface="Calibri" pitchFamily="34" charset="0"/>
                <a:ea typeface="Calibri" pitchFamily="34" charset="0"/>
                <a:cs typeface="Times New Roman" pitchFamily="18" charset="0"/>
              </a:rPr>
              <a:t>Réflexions sur l’action et l’avenir de Place Publique</a:t>
            </a:r>
          </a:p>
        </p:txBody>
      </p:sp>
      <p:sp>
        <p:nvSpPr>
          <p:cNvPr id="3" name="ZoneTexte 2"/>
          <p:cNvSpPr txBox="1"/>
          <p:nvPr/>
        </p:nvSpPr>
        <p:spPr>
          <a:xfrm>
            <a:off x="179512" y="836712"/>
            <a:ext cx="8712968" cy="1077218"/>
          </a:xfrm>
          <a:prstGeom prst="rect">
            <a:avLst/>
          </a:prstGeom>
          <a:noFill/>
        </p:spPr>
        <p:txBody>
          <a:bodyPr wrap="square" rtlCol="0">
            <a:spAutoFit/>
          </a:bodyPr>
          <a:lstStyle/>
          <a:p>
            <a:pPr algn="just"/>
            <a:r>
              <a:rPr lang="fr-FR" sz="1600" dirty="0"/>
              <a:t>Après quatre années d’activités intenses, il est utile de prendre le temps de </a:t>
            </a:r>
            <a:r>
              <a:rPr lang="fr-FR" sz="1600" b="1" dirty="0"/>
              <a:t>faire un bilan lucide de nos actions, d’analyser nos forces et nos faiblesses, nos succès et nos erreurs</a:t>
            </a:r>
            <a:r>
              <a:rPr lang="fr-FR" sz="1600" dirty="0"/>
              <a:t>, afin d’en tirer les meilleurs enseignements et définir nos orientations pour les prochaines années, dans la perspective des prochaines élections municipales notamment.  </a:t>
            </a:r>
          </a:p>
        </p:txBody>
      </p:sp>
      <p:sp>
        <p:nvSpPr>
          <p:cNvPr id="10" name="ZoneTexte 9"/>
          <p:cNvSpPr txBox="1"/>
          <p:nvPr/>
        </p:nvSpPr>
        <p:spPr>
          <a:xfrm>
            <a:off x="179512" y="3356992"/>
            <a:ext cx="8712968" cy="584775"/>
          </a:xfrm>
          <a:prstGeom prst="rect">
            <a:avLst/>
          </a:prstGeom>
          <a:noFill/>
        </p:spPr>
        <p:txBody>
          <a:bodyPr wrap="square" rtlCol="0">
            <a:spAutoFit/>
          </a:bodyPr>
          <a:lstStyle/>
          <a:p>
            <a:r>
              <a:rPr lang="fr-FR" sz="1600" b="1" dirty="0"/>
              <a:t>Un questionnaire a été largement diffusé </a:t>
            </a:r>
            <a:r>
              <a:rPr lang="fr-FR" sz="1600" dirty="0"/>
              <a:t>dans les boites aux lettres et sur internet à cet effet.               Un groupe de travail a été constitué pour en faire l’analyse qui sera rendue publique.  </a:t>
            </a:r>
          </a:p>
        </p:txBody>
      </p:sp>
      <p:sp>
        <p:nvSpPr>
          <p:cNvPr id="11" name="ZoneTexte 10"/>
          <p:cNvSpPr txBox="1"/>
          <p:nvPr/>
        </p:nvSpPr>
        <p:spPr>
          <a:xfrm>
            <a:off x="179512" y="4077072"/>
            <a:ext cx="8712968" cy="584775"/>
          </a:xfrm>
          <a:prstGeom prst="rect">
            <a:avLst/>
          </a:prstGeom>
          <a:noFill/>
        </p:spPr>
        <p:txBody>
          <a:bodyPr wrap="square" rtlCol="0">
            <a:spAutoFit/>
          </a:bodyPr>
          <a:lstStyle/>
          <a:p>
            <a:pPr algn="just"/>
            <a:r>
              <a:rPr lang="fr-FR" sz="1600" dirty="0"/>
              <a:t>A partir de ses enseignements nous devrons rechercher ensemble la méthode la plus appropriée pour faire participer le plus largement possible les </a:t>
            </a:r>
            <a:r>
              <a:rPr lang="fr-FR" sz="1600" dirty="0" err="1"/>
              <a:t>cogolinois</a:t>
            </a:r>
            <a:r>
              <a:rPr lang="fr-FR" sz="1600" dirty="0"/>
              <a:t>  à cette réflexion </a:t>
            </a:r>
          </a:p>
        </p:txBody>
      </p:sp>
      <p:sp>
        <p:nvSpPr>
          <p:cNvPr id="12" name="ZoneTexte 11"/>
          <p:cNvSpPr txBox="1"/>
          <p:nvPr/>
        </p:nvSpPr>
        <p:spPr>
          <a:xfrm>
            <a:off x="179512" y="4725144"/>
            <a:ext cx="8712968" cy="830997"/>
          </a:xfrm>
          <a:prstGeom prst="rect">
            <a:avLst/>
          </a:prstGeom>
          <a:noFill/>
        </p:spPr>
        <p:txBody>
          <a:bodyPr wrap="square" rtlCol="0">
            <a:spAutoFit/>
          </a:bodyPr>
          <a:lstStyle/>
          <a:p>
            <a:pPr algn="just"/>
            <a:r>
              <a:rPr lang="fr-FR" sz="1600" dirty="0"/>
              <a:t>Car si l’existence de Place Publique a un sens, c’est  bien celui de </a:t>
            </a:r>
            <a:r>
              <a:rPr lang="fr-FR" sz="1600" b="1" dirty="0"/>
              <a:t>faire participer les citoyens à la vie et aux projets de leur ville en leur permettant de se rencontrer, de débattre dans le respect de leurs différences, et de prendre en compte leurs propositions  </a:t>
            </a:r>
          </a:p>
        </p:txBody>
      </p:sp>
      <p:sp>
        <p:nvSpPr>
          <p:cNvPr id="13" name="ZoneTexte 12"/>
          <p:cNvSpPr txBox="1"/>
          <p:nvPr/>
        </p:nvSpPr>
        <p:spPr>
          <a:xfrm>
            <a:off x="179512" y="5661248"/>
            <a:ext cx="8712968" cy="707886"/>
          </a:xfrm>
          <a:prstGeom prst="rect">
            <a:avLst/>
          </a:prstGeom>
          <a:noFill/>
        </p:spPr>
        <p:txBody>
          <a:bodyPr wrap="square" rtlCol="0">
            <a:spAutoFit/>
          </a:bodyPr>
          <a:lstStyle/>
          <a:p>
            <a:pPr algn="ctr"/>
            <a:r>
              <a:rPr lang="fr-FR" sz="2000" b="1" u="sng" dirty="0"/>
              <a:t>Nous comptons sur vous pour poursuivre et approfondir ensemble cette tache noble et indispensable à la vie démocratique !</a:t>
            </a:r>
          </a:p>
        </p:txBody>
      </p:sp>
      <p:sp>
        <p:nvSpPr>
          <p:cNvPr id="8" name="ZoneTexte 7"/>
          <p:cNvSpPr txBox="1"/>
          <p:nvPr/>
        </p:nvSpPr>
        <p:spPr>
          <a:xfrm>
            <a:off x="179512" y="1988840"/>
            <a:ext cx="8712968" cy="1323439"/>
          </a:xfrm>
          <a:prstGeom prst="rect">
            <a:avLst/>
          </a:prstGeom>
          <a:noFill/>
        </p:spPr>
        <p:txBody>
          <a:bodyPr wrap="square" rtlCol="0">
            <a:spAutoFit/>
          </a:bodyPr>
          <a:lstStyle/>
          <a:p>
            <a:pPr algn="just"/>
            <a:r>
              <a:rPr lang="fr-FR" sz="1600" b="1" dirty="0"/>
              <a:t>Place Publique prendra bien sûr toute sa part dans le débat et les propositions de ces élections</a:t>
            </a:r>
            <a:r>
              <a:rPr lang="fr-FR" sz="1600" dirty="0"/>
              <a:t>. Nous allons préparer cette échéance dans un esprit d’ouverture et de dialogue avec les représentants des oppositions républicaines, pour mettre un terme à la gestion aventurière et dangereuse de la municipalité actuelle, réunir les compétences  nécessaires au rétablissement du droit et des finances, permettre à Cogolin de retrouver la sérénité et le développement harmonieux qu’elle mérite.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1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24744"/>
            <a:ext cx="8712968" cy="1538883"/>
          </a:xfrm>
          <a:prstGeom prst="rect">
            <a:avLst/>
          </a:prstGeom>
        </p:spPr>
        <p:txBody>
          <a:bodyPr wrap="square">
            <a:spAutoFit/>
          </a:bodyPr>
          <a:lstStyle/>
          <a:p>
            <a:pPr lvl="0" algn="ctr" eaLnBrk="0" fontAlgn="base" hangingPunct="0">
              <a:spcBef>
                <a:spcPct val="0"/>
              </a:spcBef>
              <a:spcAft>
                <a:spcPct val="0"/>
              </a:spcAft>
            </a:pPr>
            <a:endParaRPr lang="fr-FR" sz="2400" b="1" dirty="0">
              <a:latin typeface="Calibri" pitchFamily="34" charset="0"/>
              <a:ea typeface="Calibri" pitchFamily="34" charset="0"/>
              <a:cs typeface="Times New Roman" pitchFamily="18" charset="0"/>
            </a:endParaRPr>
          </a:p>
          <a:p>
            <a:pPr lvl="0" algn="ctr" eaLnBrk="0" fontAlgn="base" hangingPunct="0">
              <a:spcBef>
                <a:spcPct val="0"/>
              </a:spcBef>
              <a:spcAft>
                <a:spcPct val="0"/>
              </a:spcAft>
            </a:pPr>
            <a:endParaRPr lang="fr-FR" sz="2400" b="1" dirty="0">
              <a:latin typeface="Calibri" pitchFamily="34" charset="0"/>
              <a:ea typeface="Calibri" pitchFamily="34" charset="0"/>
              <a:cs typeface="Times New Roman" pitchFamily="18" charset="0"/>
            </a:endParaRPr>
          </a:p>
          <a:p>
            <a:pPr lvl="0" algn="just" eaLnBrk="0" fontAlgn="base" hangingPunct="0">
              <a:spcBef>
                <a:spcPct val="0"/>
              </a:spcBef>
              <a:spcAft>
                <a:spcPct val="0"/>
              </a:spcAft>
            </a:pPr>
            <a:endParaRPr lang="fr-FR" sz="1600" dirty="0">
              <a:latin typeface="Calibri" pitchFamily="34" charset="0"/>
              <a:ea typeface="Calibri" pitchFamily="34" charset="0"/>
              <a:cs typeface="Times New Roman" pitchFamily="18" charset="0"/>
            </a:endParaRPr>
          </a:p>
          <a:p>
            <a:pPr lvl="0" algn="just" eaLnBrk="0" fontAlgn="base" hangingPunct="0">
              <a:spcBef>
                <a:spcPct val="0"/>
              </a:spcBef>
              <a:spcAft>
                <a:spcPct val="0"/>
              </a:spcAft>
            </a:pPr>
            <a:endParaRPr lang="fr-FR" sz="1600" dirty="0">
              <a:latin typeface="Calibri" pitchFamily="34" charset="0"/>
              <a:ea typeface="Calibri" pitchFamily="34" charset="0"/>
              <a:cs typeface="Times New Roman" pitchFamily="18" charset="0"/>
            </a:endParaRPr>
          </a:p>
          <a:p>
            <a:pPr lvl="1" algn="just" eaLnBrk="0" fontAlgn="base" hangingPunct="0">
              <a:spcBef>
                <a:spcPct val="0"/>
              </a:spcBef>
              <a:spcAft>
                <a:spcPct val="0"/>
              </a:spcAft>
              <a:buFontTx/>
              <a:buChar char="-"/>
            </a:pPr>
            <a:endParaRPr lang="fr-FR" sz="1400" dirty="0">
              <a:latin typeface="Calibri" pitchFamily="34" charset="0"/>
              <a:ea typeface="Calibri" pitchFamily="34" charset="0"/>
              <a:cs typeface="Times New Roman" pitchFamily="18" charset="0"/>
            </a:endParaRPr>
          </a:p>
        </p:txBody>
      </p:sp>
      <p:pic>
        <p:nvPicPr>
          <p:cNvPr id="8" name="Image 7" descr="banneralt.jpg"/>
          <p:cNvPicPr>
            <a:picLocks noChangeAspect="1"/>
          </p:cNvPicPr>
          <p:nvPr/>
        </p:nvPicPr>
        <p:blipFill>
          <a:blip r:embed="rId2" cstate="print"/>
          <a:stretch>
            <a:fillRect/>
          </a:stretch>
        </p:blipFill>
        <p:spPr>
          <a:xfrm>
            <a:off x="0" y="2060848"/>
            <a:ext cx="9144000" cy="4943475"/>
          </a:xfrm>
          <a:prstGeom prst="rect">
            <a:avLst/>
          </a:prstGeom>
        </p:spPr>
      </p:pic>
      <p:pic>
        <p:nvPicPr>
          <p:cNvPr id="9" name="Image 8" descr="banner.jpg"/>
          <p:cNvPicPr>
            <a:picLocks noChangeAspect="1"/>
          </p:cNvPicPr>
          <p:nvPr/>
        </p:nvPicPr>
        <p:blipFill>
          <a:blip r:embed="rId3" cstate="print"/>
          <a:stretch>
            <a:fillRect/>
          </a:stretch>
        </p:blipFill>
        <p:spPr>
          <a:xfrm>
            <a:off x="0" y="-1107504"/>
            <a:ext cx="9144000" cy="4457700"/>
          </a:xfrm>
          <a:prstGeom prst="rect">
            <a:avLst/>
          </a:prstGeom>
        </p:spPr>
      </p:pic>
      <p:sp>
        <p:nvSpPr>
          <p:cNvPr id="10" name="ZoneTexte 9"/>
          <p:cNvSpPr txBox="1"/>
          <p:nvPr/>
        </p:nvSpPr>
        <p:spPr>
          <a:xfrm>
            <a:off x="4139952" y="6021288"/>
            <a:ext cx="3309111" cy="461665"/>
          </a:xfrm>
          <a:prstGeom prst="rect">
            <a:avLst/>
          </a:prstGeom>
          <a:noFill/>
        </p:spPr>
        <p:txBody>
          <a:bodyPr wrap="none" rtlCol="0">
            <a:spAutoFit/>
          </a:bodyPr>
          <a:lstStyle/>
          <a:p>
            <a:r>
              <a:rPr lang="fr-FR" sz="2400" i="1" dirty="0">
                <a:solidFill>
                  <a:schemeClr val="tx2"/>
                </a:solidFill>
              </a:rPr>
              <a:t>Merci de votre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476672"/>
            <a:ext cx="8640960" cy="830997"/>
          </a:xfrm>
          <a:prstGeom prst="rect">
            <a:avLst/>
          </a:prstGeom>
          <a:noFill/>
        </p:spPr>
        <p:txBody>
          <a:bodyPr wrap="square" rtlCol="0">
            <a:spAutoFit/>
          </a:bodyPr>
          <a:lstStyle/>
          <a:p>
            <a:pPr algn="just"/>
            <a:r>
              <a:rPr lang="fr-FR" sz="1600" dirty="0">
                <a:latin typeface="Calibri" pitchFamily="34" charset="0"/>
                <a:ea typeface="Calibri" pitchFamily="34" charset="0"/>
                <a:cs typeface="Times New Roman" pitchFamily="18" charset="0"/>
              </a:rPr>
              <a:t>Faute d’obtenir gain de cause par la négociation, Place Publique est obligée d’engager des recours contentieux pour faire rétablir le droit et la légalité.   Les premiers résultats interviennent après plusieurs années car les procédures sont longues. </a:t>
            </a:r>
            <a:endParaRPr lang="fr-FR" sz="1600" dirty="0"/>
          </a:p>
        </p:txBody>
      </p:sp>
      <p:sp>
        <p:nvSpPr>
          <p:cNvPr id="4" name="ZoneTexte 3"/>
          <p:cNvSpPr txBox="1"/>
          <p:nvPr/>
        </p:nvSpPr>
        <p:spPr>
          <a:xfrm>
            <a:off x="323528" y="5877272"/>
            <a:ext cx="237566" cy="369332"/>
          </a:xfrm>
          <a:prstGeom prst="rect">
            <a:avLst/>
          </a:prstGeom>
          <a:noFill/>
        </p:spPr>
        <p:txBody>
          <a:bodyPr wrap="none" rtlCol="0">
            <a:spAutoFit/>
          </a:bodyPr>
          <a:lstStyle/>
          <a:p>
            <a:r>
              <a:rPr lang="fr-FR" dirty="0">
                <a:latin typeface="Calibri" pitchFamily="34" charset="0"/>
                <a:ea typeface="Calibri" pitchFamily="34" charset="0"/>
                <a:cs typeface="Times New Roman" pitchFamily="18" charset="0"/>
              </a:rPr>
              <a:t> </a:t>
            </a:r>
            <a:endParaRPr lang="fr-FR" sz="1600" dirty="0"/>
          </a:p>
        </p:txBody>
      </p:sp>
      <p:sp>
        <p:nvSpPr>
          <p:cNvPr id="5" name="Rectangle 4"/>
          <p:cNvSpPr/>
          <p:nvPr/>
        </p:nvSpPr>
        <p:spPr>
          <a:xfrm>
            <a:off x="251520" y="1340768"/>
            <a:ext cx="8640960" cy="830997"/>
          </a:xfrm>
          <a:prstGeom prst="rect">
            <a:avLst/>
          </a:prstGeom>
        </p:spPr>
        <p:txBody>
          <a:bodyPr wrap="square">
            <a:spAutoFit/>
          </a:bodyPr>
          <a:lstStyle/>
          <a:p>
            <a:r>
              <a:rPr lang="fr-FR" sz="1600" b="1" dirty="0">
                <a:latin typeface="Calibri" pitchFamily="34" charset="0"/>
                <a:cs typeface="Times New Roman" pitchFamily="18" charset="0"/>
              </a:rPr>
              <a:t>Modification simplifiée n° 4 du PLU (terrain du </a:t>
            </a:r>
            <a:r>
              <a:rPr lang="fr-FR" sz="1600" b="1" dirty="0" err="1">
                <a:latin typeface="Calibri" pitchFamily="34" charset="0"/>
                <a:cs typeface="Times New Roman" pitchFamily="18" charset="0"/>
              </a:rPr>
              <a:t>Yotel</a:t>
            </a:r>
            <a:r>
              <a:rPr lang="fr-FR" sz="1600" b="1" dirty="0">
                <a:latin typeface="Calibri" pitchFamily="34" charset="0"/>
                <a:cs typeface="Times New Roman" pitchFamily="18" charset="0"/>
              </a:rPr>
              <a:t>) </a:t>
            </a:r>
          </a:p>
          <a:p>
            <a:r>
              <a:rPr lang="fr-FR" sz="1600" dirty="0">
                <a:latin typeface="Calibri" pitchFamily="34" charset="0"/>
                <a:cs typeface="Times New Roman" pitchFamily="18" charset="0"/>
              </a:rPr>
              <a:t>annulée en avril 2018 par le Tribunal Administratif de </a:t>
            </a:r>
          </a:p>
          <a:p>
            <a:r>
              <a:rPr lang="fr-FR" sz="1600" dirty="0">
                <a:latin typeface="Calibri" pitchFamily="34" charset="0"/>
                <a:cs typeface="Times New Roman" pitchFamily="18" charset="0"/>
              </a:rPr>
              <a:t>Toulon suite à notre recours déposé en 2015   </a:t>
            </a:r>
            <a:endParaRPr lang="fr-FR" sz="1600" dirty="0"/>
          </a:p>
        </p:txBody>
      </p:sp>
      <p:sp>
        <p:nvSpPr>
          <p:cNvPr id="11" name="Rectangle 10"/>
          <p:cNvSpPr/>
          <p:nvPr/>
        </p:nvSpPr>
        <p:spPr>
          <a:xfrm>
            <a:off x="0" y="3645024"/>
            <a:ext cx="9144000" cy="338554"/>
          </a:xfrm>
          <a:prstGeom prst="rect">
            <a:avLst/>
          </a:prstGeom>
        </p:spPr>
        <p:txBody>
          <a:bodyPr wrap="square">
            <a:spAutoFit/>
          </a:bodyPr>
          <a:lstStyle/>
          <a:p>
            <a:endParaRPr lang="fr-FR" sz="1600" dirty="0"/>
          </a:p>
        </p:txBody>
      </p:sp>
      <p:pic>
        <p:nvPicPr>
          <p:cNvPr id="16" name="Image 15" descr="Article une modif n° 4.png"/>
          <p:cNvPicPr>
            <a:picLocks noChangeAspect="1"/>
          </p:cNvPicPr>
          <p:nvPr/>
        </p:nvPicPr>
        <p:blipFill>
          <a:blip r:embed="rId2" cstate="print"/>
          <a:stretch>
            <a:fillRect/>
          </a:stretch>
        </p:blipFill>
        <p:spPr>
          <a:xfrm>
            <a:off x="5652120" y="1412776"/>
            <a:ext cx="2952328" cy="509566"/>
          </a:xfrm>
          <a:prstGeom prst="rect">
            <a:avLst/>
          </a:prstGeom>
        </p:spPr>
      </p:pic>
      <p:sp>
        <p:nvSpPr>
          <p:cNvPr id="10" name="ZoneTexte 9"/>
          <p:cNvSpPr txBox="1"/>
          <p:nvPr/>
        </p:nvSpPr>
        <p:spPr>
          <a:xfrm>
            <a:off x="251520" y="0"/>
            <a:ext cx="8640960" cy="369332"/>
          </a:xfrm>
          <a:prstGeom prst="rect">
            <a:avLst/>
          </a:prstGeom>
          <a:noFill/>
        </p:spPr>
        <p:txBody>
          <a:bodyPr wrap="square" rtlCol="0">
            <a:spAutoFit/>
          </a:bodyPr>
          <a:lstStyle/>
          <a:p>
            <a:pPr algn="ctr"/>
            <a:r>
              <a:rPr lang="fr-FR" b="1" dirty="0"/>
              <a:t>Des actions en justice qui commencent à porter leurs fruits</a:t>
            </a:r>
          </a:p>
        </p:txBody>
      </p:sp>
      <p:sp>
        <p:nvSpPr>
          <p:cNvPr id="12" name="Rectangle 11"/>
          <p:cNvSpPr/>
          <p:nvPr/>
        </p:nvSpPr>
        <p:spPr>
          <a:xfrm>
            <a:off x="251520" y="2132856"/>
            <a:ext cx="8496944" cy="1569660"/>
          </a:xfrm>
          <a:prstGeom prst="rect">
            <a:avLst/>
          </a:prstGeom>
        </p:spPr>
        <p:txBody>
          <a:bodyPr wrap="square">
            <a:spAutoFit/>
          </a:bodyPr>
          <a:lstStyle/>
          <a:p>
            <a:r>
              <a:rPr lang="fr-FR" sz="1600" b="1" dirty="0"/>
              <a:t>Autorisation  d’engager des travaux dans la demeure Sellier</a:t>
            </a:r>
          </a:p>
          <a:p>
            <a:r>
              <a:rPr lang="fr-FR" sz="1600" dirty="0"/>
              <a:t>Suite à notre recours le maire avait annulé sa délibération. Le TA a prononcé </a:t>
            </a:r>
          </a:p>
          <a:p>
            <a:r>
              <a:rPr lang="fr-FR" sz="1600" dirty="0"/>
              <a:t>un non lieu à statuer et a condamné la commune, partie perdante, à verser </a:t>
            </a:r>
          </a:p>
          <a:p>
            <a:r>
              <a:rPr lang="fr-FR" sz="1600" dirty="0"/>
              <a:t>1 000 € à Place Publique. Le TA a rejeté notre recours contre le déclassement </a:t>
            </a:r>
          </a:p>
          <a:p>
            <a:r>
              <a:rPr lang="fr-FR" sz="1600" dirty="0"/>
              <a:t>de la demeure Sellier, désespérément fermée depuis. Place Publique a proposé 5 projets à la consultation sur le devenir de la demeure Sellier</a:t>
            </a:r>
          </a:p>
        </p:txBody>
      </p:sp>
      <p:pic>
        <p:nvPicPr>
          <p:cNvPr id="13" name="Image 12" descr="Article VM une 30-05-2018.png"/>
          <p:cNvPicPr>
            <a:picLocks noChangeAspect="1"/>
          </p:cNvPicPr>
          <p:nvPr/>
        </p:nvPicPr>
        <p:blipFill>
          <a:blip r:embed="rId3" cstate="print"/>
          <a:stretch>
            <a:fillRect/>
          </a:stretch>
        </p:blipFill>
        <p:spPr>
          <a:xfrm>
            <a:off x="7020272" y="2132856"/>
            <a:ext cx="1585049" cy="953340"/>
          </a:xfrm>
          <a:prstGeom prst="rect">
            <a:avLst/>
          </a:prstGeom>
        </p:spPr>
      </p:pic>
      <p:sp>
        <p:nvSpPr>
          <p:cNvPr id="14" name="ZoneTexte 13"/>
          <p:cNvSpPr txBox="1"/>
          <p:nvPr/>
        </p:nvSpPr>
        <p:spPr>
          <a:xfrm>
            <a:off x="251520" y="3645024"/>
            <a:ext cx="8496944" cy="1077218"/>
          </a:xfrm>
          <a:prstGeom prst="rect">
            <a:avLst/>
          </a:prstGeom>
          <a:noFill/>
        </p:spPr>
        <p:txBody>
          <a:bodyPr wrap="square" rtlCol="0">
            <a:spAutoFit/>
          </a:bodyPr>
          <a:lstStyle/>
          <a:p>
            <a:r>
              <a:rPr lang="fr-FR" sz="1600" b="1" dirty="0"/>
              <a:t>Suppression de la gratuité des salles pour certaines associations </a:t>
            </a:r>
            <a:r>
              <a:rPr lang="fr-FR" sz="1600" b="1" dirty="0" err="1"/>
              <a:t>cogolinoises</a:t>
            </a:r>
            <a:endParaRPr lang="fr-FR" sz="1600" b="1" dirty="0"/>
          </a:p>
          <a:p>
            <a:r>
              <a:rPr lang="fr-FR" sz="1600" dirty="0"/>
              <a:t>Suite à nos recours, le TA a annulé les 3 délibérations du maire (jugement du 3 mai 2018). Nous avons également contesté  devant le TA les demandes de paiements de salles (titres de recettes) réclamées par la commune qui a fini par les annuler. </a:t>
            </a:r>
          </a:p>
        </p:txBody>
      </p:sp>
      <p:sp>
        <p:nvSpPr>
          <p:cNvPr id="17" name="ZoneTexte 16"/>
          <p:cNvSpPr txBox="1"/>
          <p:nvPr/>
        </p:nvSpPr>
        <p:spPr>
          <a:xfrm>
            <a:off x="251520" y="4725144"/>
            <a:ext cx="6912768" cy="1077218"/>
          </a:xfrm>
          <a:prstGeom prst="rect">
            <a:avLst/>
          </a:prstGeom>
          <a:noFill/>
        </p:spPr>
        <p:txBody>
          <a:bodyPr wrap="square" rtlCol="0">
            <a:spAutoFit/>
          </a:bodyPr>
          <a:lstStyle/>
          <a:p>
            <a:r>
              <a:rPr lang="fr-FR" sz="1600" b="1" dirty="0">
                <a:latin typeface="Calibri" pitchFamily="34" charset="0"/>
                <a:cs typeface="Times New Roman" pitchFamily="18" charset="0"/>
              </a:rPr>
              <a:t>Don illégal de matériel nautique  Plainte déposée contre Place Publique</a:t>
            </a:r>
          </a:p>
          <a:p>
            <a:r>
              <a:rPr lang="fr-FR" sz="1600" dirty="0">
                <a:latin typeface="Calibri" pitchFamily="34" charset="0"/>
                <a:cs typeface="Times New Roman" pitchFamily="18" charset="0"/>
              </a:rPr>
              <a:t>Le Tribunal Correctionnel de Paris a relaxé Place Publique </a:t>
            </a:r>
          </a:p>
          <a:p>
            <a:r>
              <a:rPr lang="fr-FR" sz="1600" dirty="0">
                <a:latin typeface="Calibri" pitchFamily="34" charset="0"/>
                <a:cs typeface="Times New Roman" pitchFamily="18" charset="0"/>
              </a:rPr>
              <a:t>(jugement du 18-03-2018). Merci à l’avocat parisien qui nous a défendus à titre gracieux</a:t>
            </a:r>
            <a:endParaRPr lang="fr-FR" sz="1600" dirty="0"/>
          </a:p>
        </p:txBody>
      </p:sp>
      <p:pic>
        <p:nvPicPr>
          <p:cNvPr id="18" name="Image 17" descr="Article VM relaxe 13-04-2018.png"/>
          <p:cNvPicPr>
            <a:picLocks noChangeAspect="1"/>
          </p:cNvPicPr>
          <p:nvPr/>
        </p:nvPicPr>
        <p:blipFill>
          <a:blip r:embed="rId4" cstate="print"/>
          <a:stretch>
            <a:fillRect/>
          </a:stretch>
        </p:blipFill>
        <p:spPr>
          <a:xfrm>
            <a:off x="7236296" y="4653136"/>
            <a:ext cx="1529308" cy="1235265"/>
          </a:xfrm>
          <a:prstGeom prst="rect">
            <a:avLst/>
          </a:prstGeom>
        </p:spPr>
      </p:pic>
      <p:sp>
        <p:nvSpPr>
          <p:cNvPr id="19" name="Rectangle 18"/>
          <p:cNvSpPr/>
          <p:nvPr/>
        </p:nvSpPr>
        <p:spPr>
          <a:xfrm>
            <a:off x="251520" y="5805264"/>
            <a:ext cx="8640960" cy="830997"/>
          </a:xfrm>
          <a:prstGeom prst="rect">
            <a:avLst/>
          </a:prstGeom>
        </p:spPr>
        <p:txBody>
          <a:bodyPr wrap="square">
            <a:spAutoFit/>
          </a:bodyPr>
          <a:lstStyle/>
          <a:p>
            <a:r>
              <a:rPr lang="fr-FR" sz="1600" b="1" dirty="0"/>
              <a:t>Installation d’un chapiteau et d’une aire de jeux en zone rouge du PPRI</a:t>
            </a:r>
          </a:p>
          <a:p>
            <a:r>
              <a:rPr lang="fr-FR" sz="1600" dirty="0"/>
              <a:t>Dénoncée en avril 2016 par Place Publique, cette installation irrégulière a été annulée par la DDTM en octobre 2017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2" grpId="0"/>
      <p:bldP spid="14" grpId="0"/>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5877272"/>
            <a:ext cx="237566" cy="369332"/>
          </a:xfrm>
          <a:prstGeom prst="rect">
            <a:avLst/>
          </a:prstGeom>
          <a:noFill/>
        </p:spPr>
        <p:txBody>
          <a:bodyPr wrap="none" rtlCol="0">
            <a:spAutoFit/>
          </a:bodyPr>
          <a:lstStyle/>
          <a:p>
            <a:r>
              <a:rPr lang="fr-FR" dirty="0">
                <a:latin typeface="Calibri" pitchFamily="34" charset="0"/>
                <a:ea typeface="Calibri" pitchFamily="34" charset="0"/>
                <a:cs typeface="Times New Roman" pitchFamily="18" charset="0"/>
              </a:rPr>
              <a:t> </a:t>
            </a:r>
            <a:endParaRPr lang="fr-FR" sz="1600" dirty="0"/>
          </a:p>
        </p:txBody>
      </p:sp>
      <p:sp>
        <p:nvSpPr>
          <p:cNvPr id="10" name="Rectangle 9"/>
          <p:cNvSpPr/>
          <p:nvPr/>
        </p:nvSpPr>
        <p:spPr>
          <a:xfrm>
            <a:off x="251520" y="188640"/>
            <a:ext cx="8712968" cy="369332"/>
          </a:xfrm>
          <a:prstGeom prst="rect">
            <a:avLst/>
          </a:prstGeom>
        </p:spPr>
        <p:txBody>
          <a:bodyPr wrap="square">
            <a:spAutoFit/>
          </a:bodyPr>
          <a:lstStyle/>
          <a:p>
            <a:pPr algn="ctr"/>
            <a:r>
              <a:rPr lang="fr-FR" b="1" dirty="0">
                <a:latin typeface="Calibri" pitchFamily="34" charset="0"/>
                <a:cs typeface="Times New Roman" pitchFamily="18" charset="0"/>
              </a:rPr>
              <a:t>Les autres affaires </a:t>
            </a:r>
          </a:p>
        </p:txBody>
      </p:sp>
      <p:sp>
        <p:nvSpPr>
          <p:cNvPr id="11" name="Rectangle 10"/>
          <p:cNvSpPr/>
          <p:nvPr/>
        </p:nvSpPr>
        <p:spPr>
          <a:xfrm>
            <a:off x="0" y="3645024"/>
            <a:ext cx="9144000" cy="338554"/>
          </a:xfrm>
          <a:prstGeom prst="rect">
            <a:avLst/>
          </a:prstGeom>
        </p:spPr>
        <p:txBody>
          <a:bodyPr wrap="square">
            <a:spAutoFit/>
          </a:bodyPr>
          <a:lstStyle/>
          <a:p>
            <a:endParaRPr lang="fr-FR" sz="1600" dirty="0"/>
          </a:p>
        </p:txBody>
      </p:sp>
      <p:sp>
        <p:nvSpPr>
          <p:cNvPr id="15" name="Rectangle 14"/>
          <p:cNvSpPr/>
          <p:nvPr/>
        </p:nvSpPr>
        <p:spPr>
          <a:xfrm>
            <a:off x="179512" y="764704"/>
            <a:ext cx="8784976" cy="830997"/>
          </a:xfrm>
          <a:prstGeom prst="rect">
            <a:avLst/>
          </a:prstGeom>
        </p:spPr>
        <p:txBody>
          <a:bodyPr wrap="square">
            <a:spAutoFit/>
          </a:bodyPr>
          <a:lstStyle/>
          <a:p>
            <a:r>
              <a:rPr lang="fr-FR" sz="1600" b="1" dirty="0"/>
              <a:t>Fin anticipée de la concession du port des Marines de Cogolin</a:t>
            </a:r>
          </a:p>
          <a:p>
            <a:r>
              <a:rPr lang="fr-FR" sz="1600" dirty="0"/>
              <a:t>Recours au TA de Place Publique contre la délibération donnant les pleins pouvoirs au maire</a:t>
            </a:r>
          </a:p>
          <a:p>
            <a:r>
              <a:rPr lang="fr-FR" sz="1600" dirty="0"/>
              <a:t>Fin d’instruction arrêtée au 16 avril 2018. Attente de l’audience de jugement. </a:t>
            </a:r>
          </a:p>
        </p:txBody>
      </p:sp>
      <p:sp>
        <p:nvSpPr>
          <p:cNvPr id="13" name="Rectangle 12"/>
          <p:cNvSpPr/>
          <p:nvPr/>
        </p:nvSpPr>
        <p:spPr>
          <a:xfrm>
            <a:off x="179512" y="1988840"/>
            <a:ext cx="8640960" cy="1600438"/>
          </a:xfrm>
          <a:prstGeom prst="rect">
            <a:avLst/>
          </a:prstGeom>
        </p:spPr>
        <p:txBody>
          <a:bodyPr wrap="square">
            <a:spAutoFit/>
          </a:bodyPr>
          <a:lstStyle/>
          <a:p>
            <a:r>
              <a:rPr lang="fr-FR" sz="1600" b="1" dirty="0"/>
              <a:t>Marché de commercialisation des garanties d’usage  du port des Marines de Cogolin</a:t>
            </a:r>
          </a:p>
          <a:p>
            <a:r>
              <a:rPr lang="fr-FR" sz="1600" dirty="0"/>
              <a:t>La plainte déposée par PP en décembre 2017 est en cours d’instruction</a:t>
            </a:r>
          </a:p>
          <a:p>
            <a:r>
              <a:rPr lang="fr-FR" sz="1600" dirty="0"/>
              <a:t>PP avait également alerté les services de l’Etat qui ont déféré le marché au TA , </a:t>
            </a:r>
          </a:p>
          <a:p>
            <a:r>
              <a:rPr lang="fr-FR" sz="1600" dirty="0"/>
              <a:t>lequel a prononcé la suspension du marché en raison de nombreux motifs d’illégalité. </a:t>
            </a:r>
          </a:p>
          <a:p>
            <a:r>
              <a:rPr lang="fr-FR" sz="1600" dirty="0"/>
              <a:t>On attend le jugement sur le fonds suite à l’appel de la régie du port. </a:t>
            </a:r>
          </a:p>
          <a:p>
            <a:endParaRPr lang="fr-FR" dirty="0"/>
          </a:p>
        </p:txBody>
      </p:sp>
      <p:pic>
        <p:nvPicPr>
          <p:cNvPr id="16" name="Image 15" descr="Article suspension 23-03-2018 une.png"/>
          <p:cNvPicPr>
            <a:picLocks noChangeAspect="1"/>
          </p:cNvPicPr>
          <p:nvPr/>
        </p:nvPicPr>
        <p:blipFill>
          <a:blip r:embed="rId2" cstate="print"/>
          <a:stretch>
            <a:fillRect/>
          </a:stretch>
        </p:blipFill>
        <p:spPr>
          <a:xfrm>
            <a:off x="7596336" y="1988840"/>
            <a:ext cx="1302020" cy="1512168"/>
          </a:xfrm>
          <a:prstGeom prst="rect">
            <a:avLst/>
          </a:prstGeom>
        </p:spPr>
      </p:pic>
      <p:sp>
        <p:nvSpPr>
          <p:cNvPr id="20" name="Rectangle 19"/>
          <p:cNvSpPr/>
          <p:nvPr/>
        </p:nvSpPr>
        <p:spPr>
          <a:xfrm>
            <a:off x="179512" y="3717032"/>
            <a:ext cx="8784976" cy="1077218"/>
          </a:xfrm>
          <a:prstGeom prst="rect">
            <a:avLst/>
          </a:prstGeom>
        </p:spPr>
        <p:txBody>
          <a:bodyPr wrap="square">
            <a:spAutoFit/>
          </a:bodyPr>
          <a:lstStyle/>
          <a:p>
            <a:r>
              <a:rPr lang="fr-FR" sz="1600" b="1" dirty="0"/>
              <a:t>Plainte Masson contre Place Publique</a:t>
            </a:r>
          </a:p>
          <a:p>
            <a:r>
              <a:rPr lang="fr-FR" sz="1600" dirty="0"/>
              <a:t>En première instance, le TGI de Draguignan a condamné Place Publique pour atteinte à la présomption d’innocence de M. Masson. Nous avons fait appel de ce jugement et attendons  la date de l’audience devant la Cour d’Appel d’Aix en Provence. </a:t>
            </a:r>
          </a:p>
        </p:txBody>
      </p:sp>
      <p:sp>
        <p:nvSpPr>
          <p:cNvPr id="21" name="Rectangle 20"/>
          <p:cNvSpPr/>
          <p:nvPr/>
        </p:nvSpPr>
        <p:spPr>
          <a:xfrm>
            <a:off x="179512" y="5085184"/>
            <a:ext cx="8784976" cy="830997"/>
          </a:xfrm>
          <a:prstGeom prst="rect">
            <a:avLst/>
          </a:prstGeom>
        </p:spPr>
        <p:txBody>
          <a:bodyPr wrap="square">
            <a:spAutoFit/>
          </a:bodyPr>
          <a:lstStyle/>
          <a:p>
            <a:r>
              <a:rPr lang="fr-FR" sz="1600" b="1" dirty="0"/>
              <a:t>Charte anti-migrants</a:t>
            </a:r>
          </a:p>
          <a:p>
            <a:r>
              <a:rPr lang="fr-FR" sz="1600" dirty="0"/>
              <a:t>Le TA a rejeté notre recours considérant que cette charte de principe ne produisait pas d’effet. Merci à l’avocat de SOS racisme d’avoir défendu les intérêts de Place Publique gracieusement.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3"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5877272"/>
            <a:ext cx="237566" cy="369332"/>
          </a:xfrm>
          <a:prstGeom prst="rect">
            <a:avLst/>
          </a:prstGeom>
          <a:noFill/>
        </p:spPr>
        <p:txBody>
          <a:bodyPr wrap="none" rtlCol="0">
            <a:spAutoFit/>
          </a:bodyPr>
          <a:lstStyle/>
          <a:p>
            <a:r>
              <a:rPr lang="fr-FR" dirty="0">
                <a:latin typeface="Calibri" pitchFamily="34" charset="0"/>
                <a:ea typeface="Calibri" pitchFamily="34" charset="0"/>
                <a:cs typeface="Times New Roman" pitchFamily="18" charset="0"/>
              </a:rPr>
              <a:t> </a:t>
            </a:r>
            <a:endParaRPr lang="fr-FR" sz="1600" dirty="0"/>
          </a:p>
        </p:txBody>
      </p:sp>
      <p:sp>
        <p:nvSpPr>
          <p:cNvPr id="10" name="Rectangle 9"/>
          <p:cNvSpPr/>
          <p:nvPr/>
        </p:nvSpPr>
        <p:spPr>
          <a:xfrm>
            <a:off x="251520" y="188640"/>
            <a:ext cx="8712968" cy="369332"/>
          </a:xfrm>
          <a:prstGeom prst="rect">
            <a:avLst/>
          </a:prstGeom>
        </p:spPr>
        <p:txBody>
          <a:bodyPr wrap="square">
            <a:spAutoFit/>
          </a:bodyPr>
          <a:lstStyle/>
          <a:p>
            <a:pPr algn="ctr"/>
            <a:r>
              <a:rPr lang="fr-FR" b="1" dirty="0">
                <a:latin typeface="Calibri" pitchFamily="34" charset="0"/>
                <a:cs typeface="Times New Roman" pitchFamily="18" charset="0"/>
              </a:rPr>
              <a:t>Vente du terrain du </a:t>
            </a:r>
            <a:r>
              <a:rPr lang="fr-FR" b="1" dirty="0" err="1">
                <a:latin typeface="Calibri" pitchFamily="34" charset="0"/>
                <a:cs typeface="Times New Roman" pitchFamily="18" charset="0"/>
              </a:rPr>
              <a:t>Yotel</a:t>
            </a:r>
            <a:r>
              <a:rPr lang="fr-FR" b="1" dirty="0">
                <a:latin typeface="Calibri" pitchFamily="34" charset="0"/>
                <a:cs typeface="Times New Roman" pitchFamily="18" charset="0"/>
              </a:rPr>
              <a:t> à COGEDIM et permis de construire</a:t>
            </a:r>
          </a:p>
        </p:txBody>
      </p:sp>
      <p:sp>
        <p:nvSpPr>
          <p:cNvPr id="11" name="Rectangle 10"/>
          <p:cNvSpPr/>
          <p:nvPr/>
        </p:nvSpPr>
        <p:spPr>
          <a:xfrm>
            <a:off x="0" y="3645024"/>
            <a:ext cx="9144000" cy="338554"/>
          </a:xfrm>
          <a:prstGeom prst="rect">
            <a:avLst/>
          </a:prstGeom>
        </p:spPr>
        <p:txBody>
          <a:bodyPr wrap="square">
            <a:spAutoFit/>
          </a:bodyPr>
          <a:lstStyle/>
          <a:p>
            <a:endParaRPr lang="fr-FR" sz="1600" dirty="0"/>
          </a:p>
        </p:txBody>
      </p:sp>
      <p:sp>
        <p:nvSpPr>
          <p:cNvPr id="12" name="ZoneTexte 11"/>
          <p:cNvSpPr txBox="1"/>
          <p:nvPr/>
        </p:nvSpPr>
        <p:spPr>
          <a:xfrm>
            <a:off x="251520" y="2204864"/>
            <a:ext cx="8640960" cy="584775"/>
          </a:xfrm>
          <a:prstGeom prst="rect">
            <a:avLst/>
          </a:prstGeom>
          <a:noFill/>
        </p:spPr>
        <p:txBody>
          <a:bodyPr wrap="square" rtlCol="0">
            <a:spAutoFit/>
          </a:bodyPr>
          <a:lstStyle/>
          <a:p>
            <a:r>
              <a:rPr lang="fr-FR" sz="1600" b="1" dirty="0">
                <a:latin typeface="Calibri" pitchFamily="34" charset="0"/>
                <a:ea typeface="Calibri" pitchFamily="34" charset="0"/>
                <a:cs typeface="Times New Roman" pitchFamily="18" charset="0"/>
              </a:rPr>
              <a:t>Place Publique a écrit à Nicolas Hulot, </a:t>
            </a:r>
            <a:r>
              <a:rPr lang="fr-FR" sz="1600" dirty="0"/>
              <a:t>Ministre de la Transition Ecologique, </a:t>
            </a:r>
            <a:r>
              <a:rPr lang="fr-FR" sz="1600" dirty="0">
                <a:latin typeface="Calibri" pitchFamily="34" charset="0"/>
                <a:ea typeface="Calibri" pitchFamily="34" charset="0"/>
                <a:cs typeface="Times New Roman" pitchFamily="18" charset="0"/>
              </a:rPr>
              <a:t>qui lui a répondu en demandant un examen approfondi de nos remarques par le Préfet </a:t>
            </a:r>
            <a:endParaRPr lang="fr-FR" sz="1600" dirty="0"/>
          </a:p>
        </p:txBody>
      </p:sp>
      <p:sp>
        <p:nvSpPr>
          <p:cNvPr id="13" name="ZoneTexte 12"/>
          <p:cNvSpPr txBox="1"/>
          <p:nvPr/>
        </p:nvSpPr>
        <p:spPr>
          <a:xfrm>
            <a:off x="251520" y="2852936"/>
            <a:ext cx="8640960" cy="584775"/>
          </a:xfrm>
          <a:prstGeom prst="rect">
            <a:avLst/>
          </a:prstGeom>
          <a:noFill/>
        </p:spPr>
        <p:txBody>
          <a:bodyPr wrap="square" rtlCol="0">
            <a:spAutoFit/>
          </a:bodyPr>
          <a:lstStyle/>
          <a:p>
            <a:r>
              <a:rPr lang="fr-FR" sz="1600" b="1" dirty="0">
                <a:latin typeface="Calibri" pitchFamily="34" charset="0"/>
                <a:ea typeface="Calibri" pitchFamily="34" charset="0"/>
                <a:cs typeface="Times New Roman" pitchFamily="18" charset="0"/>
              </a:rPr>
              <a:t>Place Publique a déposé 4 recours gracieux </a:t>
            </a:r>
            <a:r>
              <a:rPr lang="fr-FR" sz="1600" dirty="0">
                <a:latin typeface="Calibri" pitchFamily="34" charset="0"/>
                <a:ea typeface="Calibri" pitchFamily="34" charset="0"/>
                <a:cs typeface="Times New Roman" pitchFamily="18" charset="0"/>
              </a:rPr>
              <a:t>auprès du maire qui les a rejetés en moins de 48 heures sans les avoir étudiés tout en prétendant être prêt à discuter avec les opposants au projet </a:t>
            </a:r>
            <a:endParaRPr lang="fr-FR" sz="1600" dirty="0"/>
          </a:p>
        </p:txBody>
      </p:sp>
      <p:sp>
        <p:nvSpPr>
          <p:cNvPr id="14" name="ZoneTexte 13"/>
          <p:cNvSpPr txBox="1"/>
          <p:nvPr/>
        </p:nvSpPr>
        <p:spPr>
          <a:xfrm>
            <a:off x="251520" y="3573016"/>
            <a:ext cx="6912768" cy="1323439"/>
          </a:xfrm>
          <a:prstGeom prst="rect">
            <a:avLst/>
          </a:prstGeom>
          <a:noFill/>
        </p:spPr>
        <p:txBody>
          <a:bodyPr wrap="square" rtlCol="0">
            <a:spAutoFit/>
          </a:bodyPr>
          <a:lstStyle/>
          <a:p>
            <a:r>
              <a:rPr lang="fr-FR" sz="1600" b="1" dirty="0">
                <a:latin typeface="Calibri" pitchFamily="34" charset="0"/>
                <a:ea typeface="Calibri" pitchFamily="34" charset="0"/>
                <a:cs typeface="Times New Roman" pitchFamily="18" charset="0"/>
              </a:rPr>
              <a:t>Place Publique a travaillé en collaboration  étroite avec Sauvons le </a:t>
            </a:r>
            <a:r>
              <a:rPr lang="fr-FR" sz="1600" b="1" dirty="0" err="1">
                <a:latin typeface="Calibri" pitchFamily="34" charset="0"/>
                <a:ea typeface="Calibri" pitchFamily="34" charset="0"/>
                <a:cs typeface="Times New Roman" pitchFamily="18" charset="0"/>
              </a:rPr>
              <a:t>Yotel</a:t>
            </a:r>
            <a:r>
              <a:rPr lang="fr-FR" sz="1600" b="1" dirty="0">
                <a:latin typeface="Calibri" pitchFamily="34" charset="0"/>
                <a:ea typeface="Calibri" pitchFamily="34" charset="0"/>
                <a:cs typeface="Times New Roman" pitchFamily="18" charset="0"/>
              </a:rPr>
              <a:t>, l’UDVN-FNE 83 et Cogolin Aveni</a:t>
            </a:r>
            <a:r>
              <a:rPr lang="fr-FR" sz="1600" dirty="0">
                <a:latin typeface="Calibri" pitchFamily="34" charset="0"/>
                <a:ea typeface="Calibri" pitchFamily="34" charset="0"/>
                <a:cs typeface="Times New Roman" pitchFamily="18" charset="0"/>
              </a:rPr>
              <a:t>r : envoi de courriers communs aux élus du golfe, à la députée, au président du conseil général ; organisation d’une réunion publique d’information-débat sur le devenir </a:t>
            </a:r>
          </a:p>
          <a:p>
            <a:r>
              <a:rPr lang="fr-FR" sz="1600" dirty="0">
                <a:latin typeface="Calibri" pitchFamily="34" charset="0"/>
                <a:ea typeface="Calibri" pitchFamily="34" charset="0"/>
                <a:cs typeface="Times New Roman" pitchFamily="18" charset="0"/>
              </a:rPr>
              <a:t>du site du </a:t>
            </a:r>
            <a:r>
              <a:rPr lang="fr-FR" sz="1600" dirty="0" err="1">
                <a:latin typeface="Calibri" pitchFamily="34" charset="0"/>
                <a:ea typeface="Calibri" pitchFamily="34" charset="0"/>
                <a:cs typeface="Times New Roman" pitchFamily="18" charset="0"/>
              </a:rPr>
              <a:t>Yotel</a:t>
            </a:r>
            <a:r>
              <a:rPr lang="fr-FR" sz="1600" dirty="0">
                <a:latin typeface="Calibri" pitchFamily="34" charset="0"/>
                <a:ea typeface="Calibri" pitchFamily="34" charset="0"/>
                <a:cs typeface="Times New Roman" pitchFamily="18" charset="0"/>
              </a:rPr>
              <a:t>, rencontre avec la députée</a:t>
            </a:r>
            <a:endParaRPr lang="fr-FR" sz="1600" dirty="0"/>
          </a:p>
        </p:txBody>
      </p:sp>
      <p:sp>
        <p:nvSpPr>
          <p:cNvPr id="15" name="Rectangle 14"/>
          <p:cNvSpPr/>
          <p:nvPr/>
        </p:nvSpPr>
        <p:spPr>
          <a:xfrm>
            <a:off x="251520" y="1412776"/>
            <a:ext cx="8640960" cy="830997"/>
          </a:xfrm>
          <a:prstGeom prst="rect">
            <a:avLst/>
          </a:prstGeom>
        </p:spPr>
        <p:txBody>
          <a:bodyPr wrap="square">
            <a:spAutoFit/>
          </a:bodyPr>
          <a:lstStyle/>
          <a:p>
            <a:r>
              <a:rPr lang="fr-FR" sz="1600" b="1" dirty="0">
                <a:latin typeface="Calibri" pitchFamily="34" charset="0"/>
                <a:cs typeface="Times New Roman" pitchFamily="18" charset="0"/>
              </a:rPr>
              <a:t>Permis de construire</a:t>
            </a:r>
            <a:r>
              <a:rPr lang="fr-FR" sz="1600" dirty="0">
                <a:latin typeface="Calibri" pitchFamily="34" charset="0"/>
                <a:cs typeface="Times New Roman" pitchFamily="18" charset="0"/>
              </a:rPr>
              <a:t>: Malgré le 55 observations défavorables, dont celles de Place Publique, sur les 58 déposées par le public dans le cadre de la consultation électronique, le maire a accordé les quatre permis de construire</a:t>
            </a:r>
            <a:endParaRPr lang="fr-FR" sz="1600" dirty="0"/>
          </a:p>
        </p:txBody>
      </p:sp>
      <p:pic>
        <p:nvPicPr>
          <p:cNvPr id="16" name="Image 15" descr="Article VM 10-01-2018.png"/>
          <p:cNvPicPr>
            <a:picLocks noChangeAspect="1"/>
          </p:cNvPicPr>
          <p:nvPr/>
        </p:nvPicPr>
        <p:blipFill>
          <a:blip r:embed="rId2" cstate="print"/>
          <a:stretch>
            <a:fillRect/>
          </a:stretch>
        </p:blipFill>
        <p:spPr>
          <a:xfrm>
            <a:off x="7452320" y="3573016"/>
            <a:ext cx="1433857" cy="2922208"/>
          </a:xfrm>
          <a:prstGeom prst="rect">
            <a:avLst/>
          </a:prstGeom>
        </p:spPr>
      </p:pic>
      <p:pic>
        <p:nvPicPr>
          <p:cNvPr id="17" name="Image 16" descr="Article VM une 12-01-2018.jpg"/>
          <p:cNvPicPr>
            <a:picLocks noChangeAspect="1"/>
          </p:cNvPicPr>
          <p:nvPr/>
        </p:nvPicPr>
        <p:blipFill>
          <a:blip r:embed="rId3" cstate="print"/>
          <a:stretch>
            <a:fillRect/>
          </a:stretch>
        </p:blipFill>
        <p:spPr>
          <a:xfrm>
            <a:off x="4283968" y="4471540"/>
            <a:ext cx="2952328" cy="829668"/>
          </a:xfrm>
          <a:prstGeom prst="rect">
            <a:avLst/>
          </a:prstGeom>
        </p:spPr>
      </p:pic>
      <p:sp>
        <p:nvSpPr>
          <p:cNvPr id="18" name="ZoneTexte 17"/>
          <p:cNvSpPr txBox="1"/>
          <p:nvPr/>
        </p:nvSpPr>
        <p:spPr>
          <a:xfrm>
            <a:off x="251520" y="5445224"/>
            <a:ext cx="6840760" cy="830997"/>
          </a:xfrm>
          <a:prstGeom prst="rect">
            <a:avLst/>
          </a:prstGeom>
          <a:noFill/>
        </p:spPr>
        <p:txBody>
          <a:bodyPr wrap="square" rtlCol="0">
            <a:spAutoFit/>
          </a:bodyPr>
          <a:lstStyle/>
          <a:p>
            <a:r>
              <a:rPr lang="fr-FR" sz="1600" b="1" dirty="0">
                <a:latin typeface="Calibri" pitchFamily="34" charset="0"/>
                <a:ea typeface="Calibri" pitchFamily="34" charset="0"/>
                <a:cs typeface="Times New Roman" pitchFamily="18" charset="0"/>
              </a:rPr>
              <a:t>Place Publique a engagé des recours contentieux contre les quatre permis </a:t>
            </a:r>
            <a:r>
              <a:rPr lang="fr-FR" sz="1600" dirty="0">
                <a:latin typeface="Calibri" pitchFamily="34" charset="0"/>
                <a:ea typeface="Calibri" pitchFamily="34" charset="0"/>
                <a:cs typeface="Times New Roman" pitchFamily="18" charset="0"/>
              </a:rPr>
              <a:t>tout comme Sauvons le </a:t>
            </a:r>
            <a:r>
              <a:rPr lang="fr-FR" sz="1600" dirty="0" err="1">
                <a:latin typeface="Calibri" pitchFamily="34" charset="0"/>
                <a:ea typeface="Calibri" pitchFamily="34" charset="0"/>
                <a:cs typeface="Times New Roman" pitchFamily="18" charset="0"/>
              </a:rPr>
              <a:t>Yotel</a:t>
            </a:r>
            <a:r>
              <a:rPr lang="fr-FR" sz="1600" dirty="0">
                <a:latin typeface="Calibri" pitchFamily="34" charset="0"/>
                <a:ea typeface="Calibri" pitchFamily="34" charset="0"/>
                <a:cs typeface="Times New Roman" pitchFamily="18" charset="0"/>
              </a:rPr>
              <a:t> , l’UDVN-FNE 83, Cogolin Avenir </a:t>
            </a:r>
          </a:p>
          <a:p>
            <a:r>
              <a:rPr lang="fr-FR" sz="1600" dirty="0">
                <a:latin typeface="Calibri" pitchFamily="34" charset="0"/>
                <a:ea typeface="Calibri" pitchFamily="34" charset="0"/>
                <a:cs typeface="Times New Roman" pitchFamily="18" charset="0"/>
              </a:rPr>
              <a:t>et le Sous Préfet</a:t>
            </a:r>
            <a:endParaRPr lang="fr-FR" sz="1600" dirty="0"/>
          </a:p>
        </p:txBody>
      </p:sp>
      <p:sp>
        <p:nvSpPr>
          <p:cNvPr id="19" name="Rectangle 18"/>
          <p:cNvSpPr/>
          <p:nvPr/>
        </p:nvSpPr>
        <p:spPr>
          <a:xfrm>
            <a:off x="323528" y="692696"/>
            <a:ext cx="8640960" cy="584775"/>
          </a:xfrm>
          <a:prstGeom prst="rect">
            <a:avLst/>
          </a:prstGeom>
        </p:spPr>
        <p:txBody>
          <a:bodyPr wrap="square">
            <a:spAutoFit/>
          </a:bodyPr>
          <a:lstStyle/>
          <a:p>
            <a:r>
              <a:rPr lang="fr-FR" sz="1600" b="1" dirty="0">
                <a:latin typeface="Calibri" pitchFamily="34" charset="0"/>
                <a:cs typeface="Times New Roman" pitchFamily="18" charset="0"/>
              </a:rPr>
              <a:t>Modification simplifiée n° 9 du PLU  augmentant les droits à construire du terrain du </a:t>
            </a:r>
            <a:r>
              <a:rPr lang="fr-FR" sz="1600" b="1" dirty="0" err="1">
                <a:latin typeface="Calibri" pitchFamily="34" charset="0"/>
                <a:cs typeface="Times New Roman" pitchFamily="18" charset="0"/>
              </a:rPr>
              <a:t>Yotel</a:t>
            </a:r>
            <a:r>
              <a:rPr lang="fr-FR" sz="1600" b="1" dirty="0">
                <a:latin typeface="Calibri" pitchFamily="34" charset="0"/>
                <a:cs typeface="Times New Roman" pitchFamily="18" charset="0"/>
              </a:rPr>
              <a:t>: </a:t>
            </a:r>
            <a:r>
              <a:rPr lang="fr-FR" sz="1600" dirty="0">
                <a:latin typeface="Calibri" pitchFamily="34" charset="0"/>
                <a:cs typeface="Times New Roman" pitchFamily="18" charset="0"/>
              </a:rPr>
              <a:t> </a:t>
            </a:r>
          </a:p>
          <a:p>
            <a:r>
              <a:rPr lang="fr-FR" sz="1600" dirty="0">
                <a:latin typeface="Calibri" pitchFamily="34" charset="0"/>
                <a:cs typeface="Times New Roman" pitchFamily="18" charset="0"/>
              </a:rPr>
              <a:t>Place Publique a introduit un recours auprès du TA en avril 2017 (en cours d’instruction)</a:t>
            </a:r>
            <a:endParaRPr lang="fr-F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24744"/>
            <a:ext cx="8640960" cy="1292662"/>
          </a:xfrm>
          <a:prstGeom prst="rect">
            <a:avLst/>
          </a:prstGeom>
          <a:noFill/>
        </p:spPr>
        <p:txBody>
          <a:bodyPr wrap="square" rtlCol="0">
            <a:spAutoFit/>
          </a:bodyPr>
          <a:lstStyle/>
          <a:p>
            <a:pPr algn="ctr"/>
            <a:r>
              <a:rPr lang="fr-FR" sz="2400" b="1" dirty="0">
                <a:latin typeface="Calibri" pitchFamily="34" charset="0"/>
                <a:cs typeface="Times New Roman" pitchFamily="18" charset="0"/>
              </a:rPr>
              <a:t>Un grand merci </a:t>
            </a:r>
          </a:p>
          <a:p>
            <a:pPr algn="ctr"/>
            <a:r>
              <a:rPr lang="fr-FR" dirty="0">
                <a:latin typeface="Calibri" pitchFamily="34" charset="0"/>
                <a:cs typeface="Times New Roman" pitchFamily="18" charset="0"/>
              </a:rPr>
              <a:t>à tous les donateurs, contributeurs, soutiens et adhérents. </a:t>
            </a:r>
          </a:p>
          <a:p>
            <a:pPr algn="ctr"/>
            <a:r>
              <a:rPr lang="fr-FR" dirty="0">
                <a:latin typeface="Calibri" pitchFamily="34" charset="0"/>
                <a:cs typeface="Times New Roman" pitchFamily="18" charset="0"/>
              </a:rPr>
              <a:t>C’est grâce à vous tous que nous avons pu mener et financer </a:t>
            </a:r>
          </a:p>
          <a:p>
            <a:pPr algn="ctr"/>
            <a:r>
              <a:rPr lang="fr-FR" dirty="0">
                <a:latin typeface="Calibri" pitchFamily="34" charset="0"/>
                <a:cs typeface="Times New Roman" pitchFamily="18" charset="0"/>
              </a:rPr>
              <a:t>l’ensemble de ces procédures</a:t>
            </a:r>
          </a:p>
        </p:txBody>
      </p:sp>
      <p:sp>
        <p:nvSpPr>
          <p:cNvPr id="7" name="ZoneTexte 6"/>
          <p:cNvSpPr txBox="1"/>
          <p:nvPr/>
        </p:nvSpPr>
        <p:spPr>
          <a:xfrm>
            <a:off x="251520" y="3429000"/>
            <a:ext cx="8640960" cy="1015663"/>
          </a:xfrm>
          <a:prstGeom prst="rect">
            <a:avLst/>
          </a:prstGeom>
          <a:noFill/>
        </p:spPr>
        <p:txBody>
          <a:bodyPr wrap="square" rtlCol="0">
            <a:spAutoFit/>
          </a:bodyPr>
          <a:lstStyle/>
          <a:p>
            <a:pPr algn="ctr"/>
            <a:r>
              <a:rPr lang="fr-FR" sz="2400" b="1" dirty="0">
                <a:latin typeface="Calibri" pitchFamily="34" charset="0"/>
                <a:cs typeface="Times New Roman" pitchFamily="18" charset="0"/>
              </a:rPr>
              <a:t>Des économies importantes</a:t>
            </a:r>
          </a:p>
          <a:p>
            <a:pPr algn="ctr"/>
            <a:r>
              <a:rPr lang="fr-FR" dirty="0">
                <a:latin typeface="Calibri" pitchFamily="34" charset="0"/>
                <a:cs typeface="Times New Roman" pitchFamily="18" charset="0"/>
              </a:rPr>
              <a:t>grâce aux interventions gracieuses de deux avocats, </a:t>
            </a:r>
          </a:p>
          <a:p>
            <a:pPr algn="ctr"/>
            <a:r>
              <a:rPr lang="fr-FR" dirty="0">
                <a:latin typeface="Calibri" pitchFamily="34" charset="0"/>
                <a:cs typeface="Times New Roman" pitchFamily="18" charset="0"/>
              </a:rPr>
              <a:t>mais aussi en instruisant un certain nombre d’affaires par nos moyens propres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9512" y="836712"/>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Participation à tous les conseils municipaux après analyse des questions à l’ordre du jour </a:t>
            </a:r>
          </a:p>
        </p:txBody>
      </p:sp>
      <p:sp>
        <p:nvSpPr>
          <p:cNvPr id="5" name="Rectangle 4"/>
          <p:cNvSpPr/>
          <p:nvPr/>
        </p:nvSpPr>
        <p:spPr>
          <a:xfrm>
            <a:off x="179512" y="260648"/>
            <a:ext cx="8712968" cy="369332"/>
          </a:xfrm>
          <a:prstGeom prst="rect">
            <a:avLst/>
          </a:prstGeom>
        </p:spPr>
        <p:txBody>
          <a:bodyPr wrap="square">
            <a:spAutoFit/>
          </a:bodyPr>
          <a:lstStyle/>
          <a:p>
            <a:pPr algn="ctr"/>
            <a:r>
              <a:rPr lang="fr-FR" b="1" dirty="0">
                <a:latin typeface="Calibri" pitchFamily="34" charset="0"/>
                <a:cs typeface="Times New Roman" pitchFamily="18" charset="0"/>
              </a:rPr>
              <a:t>Une vigilance citoyenne constante </a:t>
            </a:r>
          </a:p>
        </p:txBody>
      </p:sp>
      <p:sp>
        <p:nvSpPr>
          <p:cNvPr id="8" name="ZoneTexte 7"/>
          <p:cNvSpPr txBox="1"/>
          <p:nvPr/>
        </p:nvSpPr>
        <p:spPr>
          <a:xfrm>
            <a:off x="179512" y="1196752"/>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Suivi de l’affichage des documents administratifs, réclamation de certains d’entre eux</a:t>
            </a:r>
          </a:p>
        </p:txBody>
      </p:sp>
      <p:sp>
        <p:nvSpPr>
          <p:cNvPr id="9" name="ZoneTexte 8"/>
          <p:cNvSpPr txBox="1"/>
          <p:nvPr/>
        </p:nvSpPr>
        <p:spPr>
          <a:xfrm>
            <a:off x="179512" y="1628800"/>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Courriers d’information et d’alertes adressés au Sous-préfet</a:t>
            </a:r>
          </a:p>
        </p:txBody>
      </p:sp>
      <p:sp>
        <p:nvSpPr>
          <p:cNvPr id="11" name="ZoneTexte 10"/>
          <p:cNvSpPr txBox="1"/>
          <p:nvPr/>
        </p:nvSpPr>
        <p:spPr>
          <a:xfrm>
            <a:off x="179512" y="4653136"/>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Autres interventions de Place Publique </a:t>
            </a:r>
          </a:p>
        </p:txBody>
      </p:sp>
      <p:sp>
        <p:nvSpPr>
          <p:cNvPr id="13" name="Rectangle 12"/>
          <p:cNvSpPr/>
          <p:nvPr/>
        </p:nvSpPr>
        <p:spPr>
          <a:xfrm>
            <a:off x="179512" y="1916832"/>
            <a:ext cx="8712968" cy="615553"/>
          </a:xfrm>
          <a:prstGeom prst="rect">
            <a:avLst/>
          </a:prstGeom>
        </p:spPr>
        <p:txBody>
          <a:bodyPr wrap="square">
            <a:spAutoFit/>
          </a:bodyPr>
          <a:lstStyle/>
          <a:p>
            <a:r>
              <a:rPr lang="fr-FR" dirty="0">
                <a:latin typeface="Calibri" pitchFamily="34" charset="0"/>
                <a:cs typeface="Times New Roman" pitchFamily="18" charset="0"/>
              </a:rPr>
              <a:t>- </a:t>
            </a:r>
            <a:r>
              <a:rPr lang="fr-FR" sz="1600" dirty="0">
                <a:latin typeface="Calibri" pitchFamily="34" charset="0"/>
                <a:cs typeface="Times New Roman" pitchFamily="18" charset="0"/>
              </a:rPr>
              <a:t>Vente de l’ancienne maison de retraite </a:t>
            </a:r>
            <a:r>
              <a:rPr lang="fr-FR" sz="1600" dirty="0" err="1">
                <a:latin typeface="Calibri" pitchFamily="34" charset="0"/>
                <a:cs typeface="Times New Roman" pitchFamily="18" charset="0"/>
              </a:rPr>
              <a:t>Peirin</a:t>
            </a:r>
            <a:r>
              <a:rPr lang="fr-FR" sz="1600" dirty="0">
                <a:latin typeface="Calibri" pitchFamily="34" charset="0"/>
                <a:cs typeface="Times New Roman" pitchFamily="18" charset="0"/>
              </a:rPr>
              <a:t> et d’une parcelle communale attenante à un  promoteur immobilier de Levallois Perret</a:t>
            </a:r>
            <a:endParaRPr lang="fr-FR" sz="1600" dirty="0"/>
          </a:p>
        </p:txBody>
      </p:sp>
      <p:sp>
        <p:nvSpPr>
          <p:cNvPr id="14" name="Rectangle 13"/>
          <p:cNvSpPr/>
          <p:nvPr/>
        </p:nvSpPr>
        <p:spPr>
          <a:xfrm>
            <a:off x="179512" y="2492896"/>
            <a:ext cx="8784976" cy="615553"/>
          </a:xfrm>
          <a:prstGeom prst="rect">
            <a:avLst/>
          </a:prstGeom>
        </p:spPr>
        <p:txBody>
          <a:bodyPr wrap="square">
            <a:spAutoFit/>
          </a:bodyPr>
          <a:lstStyle/>
          <a:p>
            <a:r>
              <a:rPr lang="fr-FR" dirty="0">
                <a:latin typeface="Calibri" pitchFamily="34" charset="0"/>
                <a:cs typeface="Times New Roman" pitchFamily="18" charset="0"/>
              </a:rPr>
              <a:t>- </a:t>
            </a:r>
            <a:r>
              <a:rPr lang="fr-FR" sz="1600" dirty="0">
                <a:latin typeface="Calibri" pitchFamily="34" charset="0"/>
                <a:cs typeface="Times New Roman" pitchFamily="18" charset="0"/>
              </a:rPr>
              <a:t>Emplacement inapproprié de la maison médicale, insuffisance des places de stationnement, absence de salle d’attente…</a:t>
            </a:r>
            <a:endParaRPr lang="fr-FR" sz="1600" dirty="0"/>
          </a:p>
        </p:txBody>
      </p:sp>
      <p:sp>
        <p:nvSpPr>
          <p:cNvPr id="15" name="Rectangle 14"/>
          <p:cNvSpPr/>
          <p:nvPr/>
        </p:nvSpPr>
        <p:spPr>
          <a:xfrm>
            <a:off x="179512" y="3068960"/>
            <a:ext cx="8712968" cy="615553"/>
          </a:xfrm>
          <a:prstGeom prst="rect">
            <a:avLst/>
          </a:prstGeom>
        </p:spPr>
        <p:txBody>
          <a:bodyPr wrap="square">
            <a:spAutoFit/>
          </a:bodyPr>
          <a:lstStyle/>
          <a:p>
            <a:pPr algn="just">
              <a:buFontTx/>
              <a:buChar char="-"/>
            </a:pPr>
            <a:r>
              <a:rPr lang="fr-FR" dirty="0">
                <a:latin typeface="Calibri" pitchFamily="34" charset="0"/>
                <a:cs typeface="Times New Roman" pitchFamily="18" charset="0"/>
              </a:rPr>
              <a:t> </a:t>
            </a:r>
            <a:r>
              <a:rPr lang="fr-FR" sz="1600" dirty="0">
                <a:latin typeface="Calibri" pitchFamily="34" charset="0"/>
                <a:cs typeface="Times New Roman" pitchFamily="18" charset="0"/>
              </a:rPr>
              <a:t>Conditions de réhabilitation aux frais de la commune du restaurant incendié du lot de plage n° 2 et de la revente de son bail au prix de 500 000 € </a:t>
            </a:r>
          </a:p>
        </p:txBody>
      </p:sp>
      <p:sp>
        <p:nvSpPr>
          <p:cNvPr id="16" name="Rectangle 15"/>
          <p:cNvSpPr/>
          <p:nvPr/>
        </p:nvSpPr>
        <p:spPr>
          <a:xfrm>
            <a:off x="179512" y="3645024"/>
            <a:ext cx="8739417" cy="338554"/>
          </a:xfrm>
          <a:prstGeom prst="rect">
            <a:avLst/>
          </a:prstGeom>
        </p:spPr>
        <p:txBody>
          <a:bodyPr wrap="square">
            <a:spAutoFit/>
          </a:bodyPr>
          <a:lstStyle/>
          <a:p>
            <a:pPr algn="just">
              <a:buFontTx/>
              <a:buChar char="-"/>
            </a:pPr>
            <a:r>
              <a:rPr lang="fr-FR" sz="1600" dirty="0">
                <a:latin typeface="Calibri" pitchFamily="34" charset="0"/>
                <a:cs typeface="Times New Roman" pitchFamily="18" charset="0"/>
              </a:rPr>
              <a:t> Insincérité des budgets 2017 et 2018 </a:t>
            </a:r>
          </a:p>
        </p:txBody>
      </p:sp>
      <p:sp>
        <p:nvSpPr>
          <p:cNvPr id="17" name="Rectangle 16"/>
          <p:cNvSpPr/>
          <p:nvPr/>
        </p:nvSpPr>
        <p:spPr>
          <a:xfrm>
            <a:off x="179512" y="3933056"/>
            <a:ext cx="8712968" cy="615553"/>
          </a:xfrm>
          <a:prstGeom prst="rect">
            <a:avLst/>
          </a:prstGeom>
        </p:spPr>
        <p:txBody>
          <a:bodyPr wrap="square">
            <a:spAutoFit/>
          </a:bodyPr>
          <a:lstStyle/>
          <a:p>
            <a:r>
              <a:rPr lang="fr-FR" dirty="0">
                <a:latin typeface="Calibri" pitchFamily="34" charset="0"/>
                <a:cs typeface="Times New Roman" pitchFamily="18" charset="0"/>
              </a:rPr>
              <a:t>- </a:t>
            </a:r>
            <a:r>
              <a:rPr lang="fr-FR" sz="1600" dirty="0">
                <a:latin typeface="Calibri" pitchFamily="34" charset="0"/>
                <a:cs typeface="Times New Roman" pitchFamily="18" charset="0"/>
              </a:rPr>
              <a:t>Convention d’occupation précaire des installations du </a:t>
            </a:r>
            <a:r>
              <a:rPr lang="fr-FR" sz="1600" dirty="0" err="1">
                <a:latin typeface="Calibri" pitchFamily="34" charset="0"/>
                <a:cs typeface="Times New Roman" pitchFamily="18" charset="0"/>
              </a:rPr>
              <a:t>Yotel</a:t>
            </a:r>
            <a:r>
              <a:rPr lang="fr-FR" sz="1600" dirty="0">
                <a:latin typeface="Calibri" pitchFamily="34" charset="0"/>
                <a:cs typeface="Times New Roman" pitchFamily="18" charset="0"/>
              </a:rPr>
              <a:t>, qui est en fait un bail commercial déguisé, au bénéfice des mêmes relations personnelles du Maire</a:t>
            </a:r>
            <a:endParaRPr lang="fr-FR" dirty="0"/>
          </a:p>
        </p:txBody>
      </p:sp>
      <p:sp>
        <p:nvSpPr>
          <p:cNvPr id="18" name="ZoneTexte 17"/>
          <p:cNvSpPr txBox="1"/>
          <p:nvPr/>
        </p:nvSpPr>
        <p:spPr>
          <a:xfrm>
            <a:off x="179512" y="5085184"/>
            <a:ext cx="8712968" cy="338554"/>
          </a:xfrm>
          <a:prstGeom prst="rect">
            <a:avLst/>
          </a:prstGeom>
          <a:noFill/>
        </p:spPr>
        <p:txBody>
          <a:bodyPr wrap="square" rtlCol="0">
            <a:spAutoFit/>
          </a:bodyPr>
          <a:lstStyle/>
          <a:p>
            <a:pPr algn="just"/>
            <a:r>
              <a:rPr lang="fr-FR" sz="1600" dirty="0">
                <a:latin typeface="Calibri" pitchFamily="34" charset="0"/>
                <a:cs typeface="Times New Roman" pitchFamily="18" charset="0"/>
              </a:rPr>
              <a:t>- Fermeture d’une classe et suppression de poste de 3 EVS à l’école Fontvieille</a:t>
            </a:r>
          </a:p>
        </p:txBody>
      </p:sp>
      <p:sp>
        <p:nvSpPr>
          <p:cNvPr id="19" name="ZoneTexte 18"/>
          <p:cNvSpPr txBox="1"/>
          <p:nvPr/>
        </p:nvSpPr>
        <p:spPr>
          <a:xfrm>
            <a:off x="179512" y="5445224"/>
            <a:ext cx="8712968" cy="338554"/>
          </a:xfrm>
          <a:prstGeom prst="rect">
            <a:avLst/>
          </a:prstGeom>
          <a:noFill/>
        </p:spPr>
        <p:txBody>
          <a:bodyPr wrap="square" rtlCol="0">
            <a:spAutoFit/>
          </a:bodyPr>
          <a:lstStyle/>
          <a:p>
            <a:pPr algn="just"/>
            <a:r>
              <a:rPr lang="fr-FR" sz="1600" dirty="0">
                <a:latin typeface="Calibri" pitchFamily="34" charset="0"/>
                <a:cs typeface="Times New Roman" pitchFamily="18" charset="0"/>
              </a:rPr>
              <a:t>- Extension du COSEC </a:t>
            </a:r>
          </a:p>
        </p:txBody>
      </p:sp>
      <p:sp>
        <p:nvSpPr>
          <p:cNvPr id="20" name="ZoneTexte 19"/>
          <p:cNvSpPr txBox="1"/>
          <p:nvPr/>
        </p:nvSpPr>
        <p:spPr>
          <a:xfrm>
            <a:off x="179512" y="5805264"/>
            <a:ext cx="8712968" cy="338554"/>
          </a:xfrm>
          <a:prstGeom prst="rect">
            <a:avLst/>
          </a:prstGeom>
          <a:noFill/>
        </p:spPr>
        <p:txBody>
          <a:bodyPr wrap="square" rtlCol="0">
            <a:spAutoFit/>
          </a:bodyPr>
          <a:lstStyle/>
          <a:p>
            <a:pPr algn="just"/>
            <a:r>
              <a:rPr lang="fr-FR" sz="1600" dirty="0">
                <a:latin typeface="Calibri" pitchFamily="34" charset="0"/>
                <a:cs typeface="Times New Roman" pitchFamily="18" charset="0"/>
              </a:rPr>
              <a:t>- Pseudo Plan de circulation et feux tricolores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9" grpId="0"/>
      <p:bldP spid="11" grpId="0"/>
      <p:bldP spid="13" grpId="0"/>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12968" cy="369332"/>
          </a:xfrm>
          <a:prstGeom prst="rect">
            <a:avLst/>
          </a:prstGeom>
        </p:spPr>
        <p:txBody>
          <a:bodyPr wrap="square">
            <a:spAutoFit/>
          </a:bodyPr>
          <a:lstStyle/>
          <a:p>
            <a:pPr lvl="0" algn="ctr" eaLnBrk="0" fontAlgn="base" hangingPunct="0">
              <a:spcBef>
                <a:spcPct val="0"/>
              </a:spcBef>
              <a:spcAft>
                <a:spcPct val="0"/>
              </a:spcAft>
            </a:pPr>
            <a:r>
              <a:rPr lang="fr-FR" b="1" dirty="0">
                <a:latin typeface="Calibri" pitchFamily="34" charset="0"/>
                <a:ea typeface="Calibri" pitchFamily="34" charset="0"/>
                <a:cs typeface="Times New Roman" pitchFamily="18" charset="0"/>
              </a:rPr>
              <a:t>Les autres dossiers d’actualité</a:t>
            </a:r>
          </a:p>
        </p:txBody>
      </p:sp>
      <p:sp>
        <p:nvSpPr>
          <p:cNvPr id="6" name="ZoneTexte 5"/>
          <p:cNvSpPr txBox="1"/>
          <p:nvPr/>
        </p:nvSpPr>
        <p:spPr>
          <a:xfrm>
            <a:off x="179512" y="692696"/>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L’achat d’un appartement luxueux par la régie du port au prix de 3,1 millions d’euros </a:t>
            </a:r>
          </a:p>
        </p:txBody>
      </p:sp>
      <p:sp>
        <p:nvSpPr>
          <p:cNvPr id="8" name="ZoneTexte 7"/>
          <p:cNvSpPr txBox="1"/>
          <p:nvPr/>
        </p:nvSpPr>
        <p:spPr>
          <a:xfrm>
            <a:off x="179512" y="1124744"/>
            <a:ext cx="8712968" cy="2062103"/>
          </a:xfrm>
          <a:prstGeom prst="rect">
            <a:avLst/>
          </a:prstGeom>
          <a:noFill/>
        </p:spPr>
        <p:txBody>
          <a:bodyPr wrap="square" rtlCol="0">
            <a:spAutoFit/>
          </a:bodyPr>
          <a:lstStyle/>
          <a:p>
            <a:pPr algn="just"/>
            <a:r>
              <a:rPr lang="fr-FR" sz="1600" b="1" dirty="0">
                <a:latin typeface="Calibri" pitchFamily="34" charset="0"/>
                <a:cs typeface="Times New Roman" pitchFamily="18" charset="0"/>
              </a:rPr>
              <a:t>Le déplacement des transformateurs ENEDIS au seul profit des promoteurs de Levallois et au détriment des </a:t>
            </a:r>
            <a:r>
              <a:rPr lang="fr-FR" sz="1600" b="1" dirty="0" err="1">
                <a:latin typeface="Calibri" pitchFamily="34" charset="0"/>
                <a:cs typeface="Times New Roman" pitchFamily="18" charset="0"/>
              </a:rPr>
              <a:t>Cogolinois</a:t>
            </a:r>
            <a:r>
              <a:rPr lang="fr-FR" sz="1600" b="1" dirty="0">
                <a:latin typeface="Calibri" pitchFamily="34" charset="0"/>
                <a:cs typeface="Times New Roman" pitchFamily="18" charset="0"/>
              </a:rPr>
              <a:t>.</a:t>
            </a:r>
            <a:r>
              <a:rPr lang="fr-FR" sz="1600" dirty="0">
                <a:latin typeface="Calibri" pitchFamily="34" charset="0"/>
                <a:cs typeface="Times New Roman" pitchFamily="18" charset="0"/>
              </a:rPr>
              <a:t> </a:t>
            </a:r>
          </a:p>
          <a:p>
            <a:pPr algn="just"/>
            <a:endParaRPr lang="fr-FR" sz="1600" dirty="0">
              <a:latin typeface="Calibri" pitchFamily="34" charset="0"/>
              <a:cs typeface="Times New Roman" pitchFamily="18" charset="0"/>
            </a:endParaRPr>
          </a:p>
          <a:p>
            <a:pPr algn="just"/>
            <a:endParaRPr lang="fr-FR" sz="1600" dirty="0">
              <a:latin typeface="Calibri" pitchFamily="34" charset="0"/>
              <a:cs typeface="Times New Roman" pitchFamily="18" charset="0"/>
            </a:endParaRPr>
          </a:p>
          <a:p>
            <a:pPr algn="just"/>
            <a:endParaRPr lang="fr-FR" sz="1600" dirty="0">
              <a:latin typeface="Calibri" pitchFamily="34" charset="0"/>
              <a:cs typeface="Times New Roman" pitchFamily="18" charset="0"/>
            </a:endParaRPr>
          </a:p>
          <a:p>
            <a:pPr algn="just"/>
            <a:r>
              <a:rPr lang="fr-FR" sz="1600" dirty="0">
                <a:latin typeface="Calibri" pitchFamily="34" charset="0"/>
                <a:cs typeface="Times New Roman" pitchFamily="18" charset="0"/>
              </a:rPr>
              <a:t>Des demandes de recours gracieux </a:t>
            </a:r>
          </a:p>
          <a:p>
            <a:pPr algn="just"/>
            <a:r>
              <a:rPr lang="fr-FR" sz="1600" dirty="0">
                <a:latin typeface="Calibri" pitchFamily="34" charset="0"/>
                <a:cs typeface="Times New Roman" pitchFamily="18" charset="0"/>
              </a:rPr>
              <a:t>sont sur le point d’être adressées </a:t>
            </a:r>
          </a:p>
          <a:p>
            <a:pPr algn="just"/>
            <a:r>
              <a:rPr lang="fr-FR" sz="1600" dirty="0">
                <a:latin typeface="Calibri" pitchFamily="34" charset="0"/>
                <a:cs typeface="Times New Roman" pitchFamily="18" charset="0"/>
              </a:rPr>
              <a:t>au maire de Cogolin. </a:t>
            </a:r>
          </a:p>
        </p:txBody>
      </p:sp>
      <p:sp>
        <p:nvSpPr>
          <p:cNvPr id="15" name="Rectangle 14"/>
          <p:cNvSpPr/>
          <p:nvPr/>
        </p:nvSpPr>
        <p:spPr>
          <a:xfrm>
            <a:off x="179512" y="3501008"/>
            <a:ext cx="8712968" cy="584775"/>
          </a:xfrm>
          <a:prstGeom prst="rect">
            <a:avLst/>
          </a:prstGeom>
        </p:spPr>
        <p:txBody>
          <a:bodyPr wrap="square">
            <a:spAutoFit/>
          </a:bodyPr>
          <a:lstStyle/>
          <a:p>
            <a:pPr algn="just"/>
            <a:r>
              <a:rPr lang="fr-FR" sz="1600" b="1" dirty="0">
                <a:latin typeface="Calibri" pitchFamily="34" charset="0"/>
                <a:cs typeface="Times New Roman" pitchFamily="18" charset="0"/>
              </a:rPr>
              <a:t>Le projet de transformation en parking de l’aire de jeu du quartier de Plein Soleil laissée à l’abandon depuis quatre ans. </a:t>
            </a:r>
          </a:p>
        </p:txBody>
      </p:sp>
      <p:pic>
        <p:nvPicPr>
          <p:cNvPr id="22" name="Image 21" descr="IMG_8664.JPG"/>
          <p:cNvPicPr>
            <a:picLocks noChangeAspect="1"/>
          </p:cNvPicPr>
          <p:nvPr/>
        </p:nvPicPr>
        <p:blipFill>
          <a:blip r:embed="rId2" cstate="print"/>
          <a:stretch>
            <a:fillRect/>
          </a:stretch>
        </p:blipFill>
        <p:spPr>
          <a:xfrm>
            <a:off x="3707904" y="1556792"/>
            <a:ext cx="2520280" cy="1680187"/>
          </a:xfrm>
          <a:prstGeom prst="rect">
            <a:avLst/>
          </a:prstGeom>
        </p:spPr>
      </p:pic>
      <p:pic>
        <p:nvPicPr>
          <p:cNvPr id="23" name="Image 22" descr="IMG_8667.JPG"/>
          <p:cNvPicPr>
            <a:picLocks noChangeAspect="1"/>
          </p:cNvPicPr>
          <p:nvPr/>
        </p:nvPicPr>
        <p:blipFill>
          <a:blip r:embed="rId3" cstate="print"/>
          <a:stretch>
            <a:fillRect/>
          </a:stretch>
        </p:blipFill>
        <p:spPr>
          <a:xfrm>
            <a:off x="6372200" y="1556792"/>
            <a:ext cx="2520279" cy="1680186"/>
          </a:xfrm>
          <a:prstGeom prst="rect">
            <a:avLst/>
          </a:prstGeom>
        </p:spPr>
      </p:pic>
      <p:pic>
        <p:nvPicPr>
          <p:cNvPr id="24" name="Image 23" descr="aire de jeux plein soleil 1983.jpg"/>
          <p:cNvPicPr>
            <a:picLocks noChangeAspect="1"/>
          </p:cNvPicPr>
          <p:nvPr/>
        </p:nvPicPr>
        <p:blipFill>
          <a:blip r:embed="rId4" cstate="print"/>
          <a:stretch>
            <a:fillRect/>
          </a:stretch>
        </p:blipFill>
        <p:spPr>
          <a:xfrm>
            <a:off x="467544" y="4221088"/>
            <a:ext cx="3390778" cy="2304256"/>
          </a:xfrm>
          <a:prstGeom prst="rect">
            <a:avLst/>
          </a:prstGeom>
        </p:spPr>
      </p:pic>
      <p:pic>
        <p:nvPicPr>
          <p:cNvPr id="25" name="Image 24" descr="plein soleil 3.jpg"/>
          <p:cNvPicPr>
            <a:picLocks noChangeAspect="1"/>
          </p:cNvPicPr>
          <p:nvPr/>
        </p:nvPicPr>
        <p:blipFill>
          <a:blip r:embed="rId5" cstate="print"/>
          <a:stretch>
            <a:fillRect/>
          </a:stretch>
        </p:blipFill>
        <p:spPr>
          <a:xfrm>
            <a:off x="4283968" y="3957059"/>
            <a:ext cx="1944216" cy="2592288"/>
          </a:xfrm>
          <a:prstGeom prst="rect">
            <a:avLst/>
          </a:prstGeom>
        </p:spPr>
      </p:pic>
      <p:pic>
        <p:nvPicPr>
          <p:cNvPr id="26" name="Image 25" descr="plein soleil 4.jpg"/>
          <p:cNvPicPr>
            <a:picLocks noChangeAspect="1"/>
          </p:cNvPicPr>
          <p:nvPr/>
        </p:nvPicPr>
        <p:blipFill>
          <a:blip r:embed="rId6" cstate="print"/>
          <a:stretch>
            <a:fillRect/>
          </a:stretch>
        </p:blipFill>
        <p:spPr>
          <a:xfrm>
            <a:off x="6732240" y="3957059"/>
            <a:ext cx="1944216" cy="25922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9512" y="692696"/>
            <a:ext cx="8712968" cy="338554"/>
          </a:xfrm>
          <a:prstGeom prst="rect">
            <a:avLst/>
          </a:prstGeom>
          <a:noFill/>
        </p:spPr>
        <p:txBody>
          <a:bodyPr wrap="square" rtlCol="0">
            <a:spAutoFit/>
          </a:bodyPr>
          <a:lstStyle/>
          <a:p>
            <a:pPr algn="just"/>
            <a:r>
              <a:rPr lang="fr-FR" sz="1600" dirty="0">
                <a:latin typeface="Calibri" pitchFamily="34" charset="0"/>
                <a:cs typeface="Times New Roman" pitchFamily="18" charset="0"/>
              </a:rPr>
              <a:t>Le Conseil d’Administration s’est réuni 10 fois</a:t>
            </a:r>
          </a:p>
        </p:txBody>
      </p:sp>
      <p:sp>
        <p:nvSpPr>
          <p:cNvPr id="5" name="Rectangle 4"/>
          <p:cNvSpPr/>
          <p:nvPr/>
        </p:nvSpPr>
        <p:spPr>
          <a:xfrm>
            <a:off x="251520" y="188640"/>
            <a:ext cx="8712968" cy="369332"/>
          </a:xfrm>
          <a:prstGeom prst="rect">
            <a:avLst/>
          </a:prstGeom>
        </p:spPr>
        <p:txBody>
          <a:bodyPr wrap="square">
            <a:spAutoFit/>
          </a:bodyPr>
          <a:lstStyle/>
          <a:p>
            <a:pPr algn="ctr"/>
            <a:r>
              <a:rPr lang="fr-FR" b="1" dirty="0">
                <a:latin typeface="Calibri" pitchFamily="34" charset="0"/>
                <a:cs typeface="Times New Roman" pitchFamily="18" charset="0"/>
              </a:rPr>
              <a:t>Autres activités de Place Publique </a:t>
            </a:r>
          </a:p>
        </p:txBody>
      </p:sp>
      <p:sp>
        <p:nvSpPr>
          <p:cNvPr id="8" name="ZoneTexte 7"/>
          <p:cNvSpPr txBox="1"/>
          <p:nvPr/>
        </p:nvSpPr>
        <p:spPr>
          <a:xfrm>
            <a:off x="179512" y="1124744"/>
            <a:ext cx="8712968" cy="338554"/>
          </a:xfrm>
          <a:prstGeom prst="rect">
            <a:avLst/>
          </a:prstGeom>
          <a:noFill/>
        </p:spPr>
        <p:txBody>
          <a:bodyPr wrap="square" rtlCol="0">
            <a:spAutoFit/>
          </a:bodyPr>
          <a:lstStyle/>
          <a:p>
            <a:pPr algn="just"/>
            <a:r>
              <a:rPr lang="fr-FR" sz="1600" dirty="0">
                <a:latin typeface="Calibri" pitchFamily="34" charset="0"/>
                <a:cs typeface="Times New Roman" pitchFamily="18" charset="0"/>
              </a:rPr>
              <a:t>Participation  aux commémoration et cérémonies organisées par les anciens combattants</a:t>
            </a:r>
          </a:p>
        </p:txBody>
      </p:sp>
      <p:sp>
        <p:nvSpPr>
          <p:cNvPr id="13" name="Rectangle 12"/>
          <p:cNvSpPr/>
          <p:nvPr/>
        </p:nvSpPr>
        <p:spPr>
          <a:xfrm>
            <a:off x="179512" y="1556792"/>
            <a:ext cx="8712968" cy="338554"/>
          </a:xfrm>
          <a:prstGeom prst="rect">
            <a:avLst/>
          </a:prstGeom>
        </p:spPr>
        <p:txBody>
          <a:bodyPr wrap="square">
            <a:spAutoFit/>
          </a:bodyPr>
          <a:lstStyle/>
          <a:p>
            <a:r>
              <a:rPr lang="fr-FR" sz="1600" dirty="0">
                <a:latin typeface="Calibri" pitchFamily="34" charset="0"/>
                <a:cs typeface="Times New Roman" pitchFamily="18" charset="0"/>
              </a:rPr>
              <a:t>Participation aux réunions publiques organisées par la Mairie et la Com </a:t>
            </a:r>
            <a:r>
              <a:rPr lang="fr-FR" sz="1600" dirty="0" err="1">
                <a:latin typeface="Calibri" pitchFamily="34" charset="0"/>
                <a:cs typeface="Times New Roman" pitchFamily="18" charset="0"/>
              </a:rPr>
              <a:t>Com</a:t>
            </a:r>
            <a:endParaRPr lang="fr-FR" sz="1600" dirty="0"/>
          </a:p>
        </p:txBody>
      </p:sp>
      <p:sp>
        <p:nvSpPr>
          <p:cNvPr id="14" name="Rectangle 13"/>
          <p:cNvSpPr/>
          <p:nvPr/>
        </p:nvSpPr>
        <p:spPr>
          <a:xfrm>
            <a:off x="179512" y="1988840"/>
            <a:ext cx="8784976" cy="861774"/>
          </a:xfrm>
          <a:prstGeom prst="rect">
            <a:avLst/>
          </a:prstGeom>
        </p:spPr>
        <p:txBody>
          <a:bodyPr wrap="square">
            <a:spAutoFit/>
          </a:bodyPr>
          <a:lstStyle/>
          <a:p>
            <a:r>
              <a:rPr lang="fr-FR" sz="1600" dirty="0">
                <a:latin typeface="Calibri" pitchFamily="34" charset="0"/>
                <a:cs typeface="Times New Roman" pitchFamily="18" charset="0"/>
              </a:rPr>
              <a:t>Partenariat et collaboration avec les autres associations: Sauvons le </a:t>
            </a:r>
            <a:r>
              <a:rPr lang="fr-FR" sz="1600" dirty="0" err="1">
                <a:latin typeface="Calibri" pitchFamily="34" charset="0"/>
                <a:cs typeface="Times New Roman" pitchFamily="18" charset="0"/>
              </a:rPr>
              <a:t>Yotel</a:t>
            </a:r>
            <a:r>
              <a:rPr lang="fr-FR" sz="1600" dirty="0">
                <a:latin typeface="Calibri" pitchFamily="34" charset="0"/>
                <a:cs typeface="Times New Roman" pitchFamily="18" charset="0"/>
              </a:rPr>
              <a:t>, UDVN-FNE 83, Cogolin Avenir, riverains de Notre Dame des Anges, Le Crayon, l’association des usagers du port, l’association Qualité de Vie et Valeurs </a:t>
            </a:r>
            <a:r>
              <a:rPr lang="fr-FR" sz="1600" dirty="0" err="1">
                <a:latin typeface="Calibri" pitchFamily="34" charset="0"/>
                <a:cs typeface="Times New Roman" pitchFamily="18" charset="0"/>
              </a:rPr>
              <a:t>Croisiennes</a:t>
            </a:r>
            <a:r>
              <a:rPr lang="fr-FR" dirty="0">
                <a:latin typeface="Calibri" pitchFamily="34" charset="0"/>
                <a:cs typeface="Times New Roman" pitchFamily="18" charset="0"/>
              </a:rPr>
              <a:t>.</a:t>
            </a:r>
            <a:endParaRPr lang="fr-FR" dirty="0"/>
          </a:p>
        </p:txBody>
      </p:sp>
      <p:sp>
        <p:nvSpPr>
          <p:cNvPr id="15" name="Rectangle 14"/>
          <p:cNvSpPr/>
          <p:nvPr/>
        </p:nvSpPr>
        <p:spPr>
          <a:xfrm>
            <a:off x="179512" y="2852936"/>
            <a:ext cx="8712968" cy="338554"/>
          </a:xfrm>
          <a:prstGeom prst="rect">
            <a:avLst/>
          </a:prstGeom>
        </p:spPr>
        <p:txBody>
          <a:bodyPr wrap="square">
            <a:spAutoFit/>
          </a:bodyPr>
          <a:lstStyle/>
          <a:p>
            <a:pPr algn="just"/>
            <a:r>
              <a:rPr lang="fr-FR" sz="1600" dirty="0">
                <a:latin typeface="Calibri" pitchFamily="34" charset="0"/>
                <a:cs typeface="Times New Roman" pitchFamily="18" charset="0"/>
              </a:rPr>
              <a:t>Participation à la Coordination Nationale des Collectifs Citoyens</a:t>
            </a:r>
          </a:p>
        </p:txBody>
      </p:sp>
      <p:sp>
        <p:nvSpPr>
          <p:cNvPr id="16" name="Rectangle 15"/>
          <p:cNvSpPr/>
          <p:nvPr/>
        </p:nvSpPr>
        <p:spPr>
          <a:xfrm>
            <a:off x="179512" y="3645024"/>
            <a:ext cx="8739417" cy="369332"/>
          </a:xfrm>
          <a:prstGeom prst="rect">
            <a:avLst/>
          </a:prstGeom>
        </p:spPr>
        <p:txBody>
          <a:bodyPr wrap="square">
            <a:spAutoFit/>
          </a:bodyPr>
          <a:lstStyle/>
          <a:p>
            <a:pPr algn="just"/>
            <a:r>
              <a:rPr lang="fr-FR" dirty="0">
                <a:latin typeface="Calibri" pitchFamily="34" charset="0"/>
                <a:cs typeface="Times New Roman" pitchFamily="18" charset="0"/>
              </a:rPr>
              <a:t> </a:t>
            </a:r>
          </a:p>
        </p:txBody>
      </p:sp>
      <p:sp>
        <p:nvSpPr>
          <p:cNvPr id="17" name="Rectangle 16"/>
          <p:cNvSpPr/>
          <p:nvPr/>
        </p:nvSpPr>
        <p:spPr>
          <a:xfrm>
            <a:off x="179512" y="3284984"/>
            <a:ext cx="8712968" cy="584775"/>
          </a:xfrm>
          <a:prstGeom prst="rect">
            <a:avLst/>
          </a:prstGeom>
        </p:spPr>
        <p:txBody>
          <a:bodyPr wrap="square">
            <a:spAutoFit/>
          </a:bodyPr>
          <a:lstStyle/>
          <a:p>
            <a:r>
              <a:rPr lang="fr-FR" sz="1600" dirty="0"/>
              <a:t>Participation aux rencontres/débats organisés par le Forum Républicain de Fréjus et au vernissage de l’exposition « Le FN au bout du Crayon » organisée par le collectif « Ensemble pour le Luc ».  </a:t>
            </a:r>
          </a:p>
        </p:txBody>
      </p:sp>
      <p:pic>
        <p:nvPicPr>
          <p:cNvPr id="22" name="Image 21" descr="Photo fête de l'Europe 2018.jpg"/>
          <p:cNvPicPr>
            <a:picLocks noChangeAspect="1"/>
          </p:cNvPicPr>
          <p:nvPr/>
        </p:nvPicPr>
        <p:blipFill>
          <a:blip r:embed="rId2" cstate="print"/>
          <a:stretch>
            <a:fillRect/>
          </a:stretch>
        </p:blipFill>
        <p:spPr>
          <a:xfrm>
            <a:off x="611560" y="4077072"/>
            <a:ext cx="3275803" cy="2456629"/>
          </a:xfrm>
          <a:prstGeom prst="rect">
            <a:avLst/>
          </a:prstGeom>
        </p:spPr>
      </p:pic>
      <p:pic>
        <p:nvPicPr>
          <p:cNvPr id="23" name="Image 22" descr="IMG_5061.JPG"/>
          <p:cNvPicPr>
            <a:picLocks noChangeAspect="1"/>
          </p:cNvPicPr>
          <p:nvPr/>
        </p:nvPicPr>
        <p:blipFill>
          <a:blip r:embed="rId3" cstate="print"/>
          <a:stretch>
            <a:fillRect/>
          </a:stretch>
        </p:blipFill>
        <p:spPr>
          <a:xfrm>
            <a:off x="4956042" y="4077072"/>
            <a:ext cx="3216357" cy="24122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13" grpId="0"/>
      <p:bldP spid="14"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9512" y="476672"/>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30 septembre 2017 : Rencontre débat sur le maraichage</a:t>
            </a:r>
          </a:p>
        </p:txBody>
      </p:sp>
      <p:sp>
        <p:nvSpPr>
          <p:cNvPr id="5" name="Rectangle 4"/>
          <p:cNvSpPr/>
          <p:nvPr/>
        </p:nvSpPr>
        <p:spPr>
          <a:xfrm>
            <a:off x="251520" y="0"/>
            <a:ext cx="8712968" cy="369332"/>
          </a:xfrm>
          <a:prstGeom prst="rect">
            <a:avLst/>
          </a:prstGeom>
        </p:spPr>
        <p:txBody>
          <a:bodyPr wrap="square">
            <a:spAutoFit/>
          </a:bodyPr>
          <a:lstStyle/>
          <a:p>
            <a:pPr algn="ctr"/>
            <a:r>
              <a:rPr lang="fr-FR" b="1" dirty="0">
                <a:latin typeface="Calibri" pitchFamily="34" charset="0"/>
                <a:cs typeface="Times New Roman" pitchFamily="18" charset="0"/>
              </a:rPr>
              <a:t>Volet animations, rencontres culturelles, débats</a:t>
            </a:r>
          </a:p>
        </p:txBody>
      </p:sp>
      <p:sp>
        <p:nvSpPr>
          <p:cNvPr id="8" name="ZoneTexte 7"/>
          <p:cNvSpPr txBox="1"/>
          <p:nvPr/>
        </p:nvSpPr>
        <p:spPr>
          <a:xfrm>
            <a:off x="179512" y="908720"/>
            <a:ext cx="4752528" cy="830997"/>
          </a:xfrm>
          <a:prstGeom prst="rect">
            <a:avLst/>
          </a:prstGeom>
          <a:noFill/>
        </p:spPr>
        <p:txBody>
          <a:bodyPr wrap="square" rtlCol="0">
            <a:spAutoFit/>
          </a:bodyPr>
          <a:lstStyle/>
          <a:p>
            <a:pPr algn="just"/>
            <a:r>
              <a:rPr lang="fr-FR" sz="1600" dirty="0">
                <a:latin typeface="Calibri" pitchFamily="34" charset="0"/>
                <a:cs typeface="Times New Roman" pitchFamily="18" charset="0"/>
              </a:rPr>
              <a:t>Visite guidée par Yann Ménard d’une exploitation en maraichage et d’un projet d’agroforesterie, présentation d’une AMAP </a:t>
            </a:r>
          </a:p>
        </p:txBody>
      </p:sp>
      <p:pic>
        <p:nvPicPr>
          <p:cNvPr id="18" name="Image 17" descr="IMG_7354.JPG"/>
          <p:cNvPicPr>
            <a:picLocks noChangeAspect="1"/>
          </p:cNvPicPr>
          <p:nvPr/>
        </p:nvPicPr>
        <p:blipFill>
          <a:blip r:embed="rId2" cstate="print"/>
          <a:stretch>
            <a:fillRect/>
          </a:stretch>
        </p:blipFill>
        <p:spPr>
          <a:xfrm>
            <a:off x="6660232" y="548680"/>
            <a:ext cx="1800198" cy="1200133"/>
          </a:xfrm>
          <a:prstGeom prst="rect">
            <a:avLst/>
          </a:prstGeom>
        </p:spPr>
      </p:pic>
      <p:sp>
        <p:nvSpPr>
          <p:cNvPr id="7" name="ZoneTexte 6"/>
          <p:cNvSpPr txBox="1"/>
          <p:nvPr/>
        </p:nvSpPr>
        <p:spPr>
          <a:xfrm>
            <a:off x="179512" y="1844824"/>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6 octobre 2017 : La Place d’un musée dans la politique de la ville</a:t>
            </a:r>
          </a:p>
        </p:txBody>
      </p:sp>
      <p:sp>
        <p:nvSpPr>
          <p:cNvPr id="9" name="ZoneTexte 8"/>
          <p:cNvSpPr txBox="1"/>
          <p:nvPr/>
        </p:nvSpPr>
        <p:spPr>
          <a:xfrm>
            <a:off x="179512" y="2204864"/>
            <a:ext cx="5760640" cy="830997"/>
          </a:xfrm>
          <a:prstGeom prst="rect">
            <a:avLst/>
          </a:prstGeom>
          <a:noFill/>
        </p:spPr>
        <p:txBody>
          <a:bodyPr wrap="square" rtlCol="0">
            <a:spAutoFit/>
          </a:bodyPr>
          <a:lstStyle/>
          <a:p>
            <a:pPr algn="just"/>
            <a:r>
              <a:rPr lang="fr-FR" sz="1600" dirty="0">
                <a:latin typeface="Calibri" pitchFamily="34" charset="0"/>
                <a:cs typeface="Times New Roman" pitchFamily="18" charset="0"/>
              </a:rPr>
              <a:t>Rencontre débat animée par Mme Malika </a:t>
            </a:r>
            <a:r>
              <a:rPr lang="fr-FR" sz="1600" dirty="0" err="1">
                <a:latin typeface="Calibri" pitchFamily="34" charset="0"/>
                <a:cs typeface="Times New Roman" pitchFamily="18" charset="0"/>
              </a:rPr>
              <a:t>Dorbani</a:t>
            </a:r>
            <a:r>
              <a:rPr lang="fr-FR" sz="1600" dirty="0">
                <a:latin typeface="Calibri" pitchFamily="34" charset="0"/>
                <a:cs typeface="Times New Roman" pitchFamily="18" charset="0"/>
              </a:rPr>
              <a:t>, conservatrice </a:t>
            </a:r>
          </a:p>
          <a:p>
            <a:pPr algn="just"/>
            <a:r>
              <a:rPr lang="fr-FR" sz="1600" dirty="0">
                <a:latin typeface="Calibri" pitchFamily="34" charset="0"/>
                <a:cs typeface="Times New Roman" pitchFamily="18" charset="0"/>
              </a:rPr>
              <a:t>et directrice du Musée National des </a:t>
            </a:r>
            <a:r>
              <a:rPr lang="fr-FR" sz="1600" dirty="0" err="1">
                <a:latin typeface="Calibri" pitchFamily="34" charset="0"/>
                <a:cs typeface="Times New Roman" pitchFamily="18" charset="0"/>
              </a:rPr>
              <a:t>Beaux-Arts</a:t>
            </a:r>
            <a:r>
              <a:rPr lang="fr-FR" sz="1600" dirty="0">
                <a:latin typeface="Calibri" pitchFamily="34" charset="0"/>
                <a:cs typeface="Times New Roman" pitchFamily="18" charset="0"/>
              </a:rPr>
              <a:t> d’Alger </a:t>
            </a:r>
          </a:p>
          <a:p>
            <a:pPr algn="just"/>
            <a:r>
              <a:rPr lang="fr-FR" sz="1600" dirty="0">
                <a:latin typeface="Calibri" pitchFamily="34" charset="0"/>
                <a:cs typeface="Times New Roman" pitchFamily="18" charset="0"/>
              </a:rPr>
              <a:t>de 1977 à 1994</a:t>
            </a:r>
          </a:p>
        </p:txBody>
      </p:sp>
      <p:pic>
        <p:nvPicPr>
          <p:cNvPr id="10" name="Image 9" descr="IMG_4267.jpg"/>
          <p:cNvPicPr>
            <a:picLocks noChangeAspect="1"/>
          </p:cNvPicPr>
          <p:nvPr/>
        </p:nvPicPr>
        <p:blipFill>
          <a:blip r:embed="rId3" cstate="print"/>
          <a:stretch>
            <a:fillRect/>
          </a:stretch>
        </p:blipFill>
        <p:spPr>
          <a:xfrm>
            <a:off x="6660232" y="1916832"/>
            <a:ext cx="1800200" cy="1200134"/>
          </a:xfrm>
          <a:prstGeom prst="rect">
            <a:avLst/>
          </a:prstGeom>
        </p:spPr>
      </p:pic>
      <p:sp>
        <p:nvSpPr>
          <p:cNvPr id="11" name="ZoneTexte 10"/>
          <p:cNvSpPr txBox="1"/>
          <p:nvPr/>
        </p:nvSpPr>
        <p:spPr>
          <a:xfrm>
            <a:off x="179512" y="3140968"/>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31 janvier 2018 : Vœux de Place Publique et galette des rois</a:t>
            </a:r>
          </a:p>
        </p:txBody>
      </p:sp>
      <p:sp>
        <p:nvSpPr>
          <p:cNvPr id="12" name="ZoneTexte 11"/>
          <p:cNvSpPr txBox="1"/>
          <p:nvPr/>
        </p:nvSpPr>
        <p:spPr>
          <a:xfrm>
            <a:off x="179512" y="3573016"/>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19 février 2018 : « Migrants, entre mythes et réalités »</a:t>
            </a:r>
          </a:p>
        </p:txBody>
      </p:sp>
      <p:sp>
        <p:nvSpPr>
          <p:cNvPr id="13" name="ZoneTexte 12"/>
          <p:cNvSpPr txBox="1"/>
          <p:nvPr/>
        </p:nvSpPr>
        <p:spPr>
          <a:xfrm>
            <a:off x="179512" y="3933056"/>
            <a:ext cx="8712968" cy="338554"/>
          </a:xfrm>
          <a:prstGeom prst="rect">
            <a:avLst/>
          </a:prstGeom>
          <a:noFill/>
        </p:spPr>
        <p:txBody>
          <a:bodyPr wrap="square" rtlCol="0">
            <a:spAutoFit/>
          </a:bodyPr>
          <a:lstStyle/>
          <a:p>
            <a:pPr algn="just"/>
            <a:r>
              <a:rPr lang="fr-FR" sz="1600" dirty="0">
                <a:latin typeface="Calibri" pitchFamily="34" charset="0"/>
                <a:cs typeface="Times New Roman" pitchFamily="18" charset="0"/>
              </a:rPr>
              <a:t>Rencontre débat animée par M. Dominique </a:t>
            </a:r>
            <a:r>
              <a:rPr lang="fr-FR" sz="1600" dirty="0" err="1">
                <a:latin typeface="Calibri" pitchFamily="34" charset="0"/>
                <a:cs typeface="Times New Roman" pitchFamily="18" charset="0"/>
              </a:rPr>
              <a:t>Sopo</a:t>
            </a:r>
            <a:r>
              <a:rPr lang="fr-FR" sz="1600" dirty="0">
                <a:latin typeface="Calibri" pitchFamily="34" charset="0"/>
                <a:cs typeface="Times New Roman" pitchFamily="18" charset="0"/>
              </a:rPr>
              <a:t>, Président de SOS Racisme</a:t>
            </a:r>
          </a:p>
        </p:txBody>
      </p:sp>
      <p:pic>
        <p:nvPicPr>
          <p:cNvPr id="14" name="Image 13" descr="Photo Dominique Sopo.jpeg"/>
          <p:cNvPicPr>
            <a:picLocks noChangeAspect="1"/>
          </p:cNvPicPr>
          <p:nvPr/>
        </p:nvPicPr>
        <p:blipFill>
          <a:blip r:embed="rId4" cstate="print"/>
          <a:stretch>
            <a:fillRect/>
          </a:stretch>
        </p:blipFill>
        <p:spPr>
          <a:xfrm>
            <a:off x="7164288" y="3284984"/>
            <a:ext cx="1008112" cy="1008112"/>
          </a:xfrm>
          <a:prstGeom prst="rect">
            <a:avLst/>
          </a:prstGeom>
        </p:spPr>
      </p:pic>
      <p:sp>
        <p:nvSpPr>
          <p:cNvPr id="15" name="ZoneTexte 14"/>
          <p:cNvSpPr txBox="1"/>
          <p:nvPr/>
        </p:nvSpPr>
        <p:spPr>
          <a:xfrm>
            <a:off x="251520" y="4365104"/>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23 mars 2018 : « Eau et changement climatique»</a:t>
            </a:r>
          </a:p>
        </p:txBody>
      </p:sp>
      <p:sp>
        <p:nvSpPr>
          <p:cNvPr id="16" name="ZoneTexte 15"/>
          <p:cNvSpPr txBox="1"/>
          <p:nvPr/>
        </p:nvSpPr>
        <p:spPr>
          <a:xfrm>
            <a:off x="251520" y="4725144"/>
            <a:ext cx="8640960" cy="584775"/>
          </a:xfrm>
          <a:prstGeom prst="rect">
            <a:avLst/>
          </a:prstGeom>
          <a:noFill/>
        </p:spPr>
        <p:txBody>
          <a:bodyPr wrap="square" rtlCol="0">
            <a:spAutoFit/>
          </a:bodyPr>
          <a:lstStyle/>
          <a:p>
            <a:pPr algn="just"/>
            <a:r>
              <a:rPr lang="fr-FR" sz="1600" dirty="0">
                <a:latin typeface="Calibri" pitchFamily="34" charset="0"/>
                <a:cs typeface="Times New Roman" pitchFamily="18" charset="0"/>
              </a:rPr>
              <a:t>Rencontre débat animée par Francis José-Maria, vice-président de l’association l’eau partagée,</a:t>
            </a:r>
          </a:p>
          <a:p>
            <a:pPr algn="just"/>
            <a:r>
              <a:rPr lang="fr-FR" sz="1600" dirty="0">
                <a:latin typeface="Calibri" pitchFamily="34" charset="0"/>
                <a:cs typeface="Times New Roman" pitchFamily="18" charset="0"/>
              </a:rPr>
              <a:t>membre de l’Académie de l’Eau et du Comité Français des Barrages et Réservoirs</a:t>
            </a:r>
          </a:p>
        </p:txBody>
      </p:sp>
      <p:sp>
        <p:nvSpPr>
          <p:cNvPr id="17" name="ZoneTexte 16"/>
          <p:cNvSpPr txBox="1"/>
          <p:nvPr/>
        </p:nvSpPr>
        <p:spPr>
          <a:xfrm>
            <a:off x="251520" y="5373216"/>
            <a:ext cx="8712968" cy="338554"/>
          </a:xfrm>
          <a:prstGeom prst="rect">
            <a:avLst/>
          </a:prstGeom>
          <a:noFill/>
        </p:spPr>
        <p:txBody>
          <a:bodyPr wrap="square" rtlCol="0">
            <a:spAutoFit/>
          </a:bodyPr>
          <a:lstStyle/>
          <a:p>
            <a:pPr algn="just"/>
            <a:r>
              <a:rPr lang="fr-FR" sz="1600" b="1" dirty="0">
                <a:latin typeface="Calibri" pitchFamily="34" charset="0"/>
                <a:cs typeface="Times New Roman" pitchFamily="18" charset="0"/>
              </a:rPr>
              <a:t>15 mai 2018 : « 4 000 ans d’histoire dans les Maures»</a:t>
            </a:r>
          </a:p>
        </p:txBody>
      </p:sp>
      <p:sp>
        <p:nvSpPr>
          <p:cNvPr id="19" name="ZoneTexte 18"/>
          <p:cNvSpPr txBox="1"/>
          <p:nvPr/>
        </p:nvSpPr>
        <p:spPr>
          <a:xfrm>
            <a:off x="251520" y="5733256"/>
            <a:ext cx="8640960" cy="584775"/>
          </a:xfrm>
          <a:prstGeom prst="rect">
            <a:avLst/>
          </a:prstGeom>
          <a:noFill/>
        </p:spPr>
        <p:txBody>
          <a:bodyPr wrap="square" rtlCol="0">
            <a:spAutoFit/>
          </a:bodyPr>
          <a:lstStyle/>
          <a:p>
            <a:pPr algn="just"/>
            <a:r>
              <a:rPr lang="fr-FR" sz="1600" dirty="0">
                <a:latin typeface="Calibri" pitchFamily="34" charset="0"/>
                <a:cs typeface="Times New Roman" pitchFamily="18" charset="0"/>
              </a:rPr>
              <a:t>Rencontre débat animée par M. André </a:t>
            </a:r>
            <a:r>
              <a:rPr lang="fr-FR" sz="1600" dirty="0" err="1">
                <a:latin typeface="Calibri" pitchFamily="34" charset="0"/>
                <a:cs typeface="Times New Roman" pitchFamily="18" charset="0"/>
              </a:rPr>
              <a:t>Falconnet</a:t>
            </a:r>
            <a:endParaRPr lang="fr-FR" sz="1600" dirty="0">
              <a:latin typeface="Calibri" pitchFamily="34" charset="0"/>
              <a:cs typeface="Times New Roman" pitchFamily="18" charset="0"/>
            </a:endParaRPr>
          </a:p>
          <a:p>
            <a:pPr algn="just"/>
            <a:r>
              <a:rPr lang="fr-FR" sz="1600" dirty="0">
                <a:latin typeface="Calibri" pitchFamily="34" charset="0"/>
                <a:cs typeface="Times New Roman" pitchFamily="18" charset="0"/>
              </a:rPr>
              <a:t>Président de l’association archéologique Aristide Fabre</a:t>
            </a:r>
          </a:p>
        </p:txBody>
      </p:sp>
      <p:pic>
        <p:nvPicPr>
          <p:cNvPr id="20" name="Image 19" descr="IMG_8879.JPG"/>
          <p:cNvPicPr>
            <a:picLocks noChangeAspect="1"/>
          </p:cNvPicPr>
          <p:nvPr/>
        </p:nvPicPr>
        <p:blipFill>
          <a:blip r:embed="rId5" cstate="print"/>
          <a:stretch>
            <a:fillRect/>
          </a:stretch>
        </p:blipFill>
        <p:spPr>
          <a:xfrm>
            <a:off x="6588224" y="5397219"/>
            <a:ext cx="1944216" cy="1296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7" grpId="0"/>
      <p:bldP spid="9" grpId="0"/>
      <p:bldP spid="11" grpId="0"/>
      <p:bldP spid="12" grpId="0"/>
      <p:bldP spid="13" grpId="0"/>
      <p:bldP spid="15" grpId="0"/>
      <p:bldP spid="16" grpId="0"/>
      <p:bldP spid="17" grpId="0"/>
      <p:bldP spid="1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TotalTime>
  <Words>2584</Words>
  <Application>Microsoft Office PowerPoint</Application>
  <PresentationFormat>Affichage à l'écran (4:3)</PresentationFormat>
  <Paragraphs>159</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Mireille Escarrat</cp:lastModifiedBy>
  <cp:revision>171</cp:revision>
  <dcterms:created xsi:type="dcterms:W3CDTF">2016-09-20T19:43:14Z</dcterms:created>
  <dcterms:modified xsi:type="dcterms:W3CDTF">2018-08-05T14:12:08Z</dcterms:modified>
</cp:coreProperties>
</file>